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277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73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242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18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807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3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767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322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7808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0000">
              <a:schemeClr val="accent4">
                <a:lumMod val="75000"/>
              </a:schemeClr>
            </a:gs>
            <a:gs pos="100000">
              <a:schemeClr val="accent4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6E72-E084-4D3A-BC3B-679938823C25}" type="datetimeFigureOut">
              <a:rPr lang="pl-PL" smtClean="0"/>
              <a:t>04.03.2017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AFE32-E595-4F3B-933E-D73CEF98A41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372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01459" y="2241095"/>
            <a:ext cx="10797428" cy="276998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 Ewangelii według świętego Mateusza:</a:t>
            </a:r>
          </a:p>
          <a:p>
            <a:pPr algn="just"/>
            <a:endParaRPr lang="pl-PL" sz="3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Wszystko więc, co byście chcieli, żeby wam ludzie czynili, i wy im czyńcie. Albowiem na tym polega Prawo i Prorocy.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3149396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59219" y="1364739"/>
            <a:ext cx="10994065" cy="457048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#1 „Wszystko”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Autorem „złotej zasady postępowania” nie jest Jezus. Ślady jej użycia spotykamy setki lat przed Jego ziemską misją. Ale wypowiada ją, czyli przyjmuje jako swoją. Dlaczego? W jakich okolicznościach?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Warto sięgnąć do poprzedzających ten werset fragmentów Biblii. To część </a:t>
            </a:r>
            <a:r>
              <a:rPr lang="pl-PL" sz="26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Kazania na górze</a:t>
            </a:r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 Jezus przez ponad dwa rozdziały cierpliwie tłumaczy, jak postępuje chrześcijanin. Piętnuje obłudę, puste zwyczaje, brak miłosierdzia, bezduszne podejście do religii.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Odpowiedź na pytanie, co z Bożego słowa dotyczy mnie, może być tylko jedna. Czy jestem gotowy na takie posłuszeństwo Bogu?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323219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6809" y="1313121"/>
            <a:ext cx="10813312" cy="48013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#2 „co byście chcieli, żeby wam ludzie czynili”</a:t>
            </a:r>
          </a:p>
          <a:p>
            <a:pPr algn="just"/>
            <a:endParaRPr lang="pl-PL" sz="26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Zwykle człowiek nie ma problemu, żeby wymienić, co chciałby otrzymać. Gdyby zrobić sondaż, pewnie w czołówce byłyby pieniądze, piękny dom, podróże czy wczasy w ciepłych krajach, gadżety elektroniczne, starsi wskazaliby na zdrowie.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Dziesiątki rzeczy, które moglibyśmy otrzymać za dotknięciem czarodziejskiej różdżki.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mam takich marzeń, do których potrzebowałbym pomocy konkretnego człowieka, rodziny, kolegów, przyjaciela?</a:t>
            </a:r>
          </a:p>
          <a:p>
            <a:pPr algn="just"/>
            <a:r>
              <a:rPr lang="pl-PL" sz="26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Bóg zaprasza nas, żebyśmy potrafili cieszyć się z człowieka, którego mamy obok siebie.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152576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559341"/>
            <a:ext cx="10697221" cy="430887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#3 „co byście chcieli […] i wy im czyńcie”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Wyobraźmy sobie świat, w którym jesteśmy rozliczani z każdego otrzymanego i uczynionego dobra. Na bezduszne liczby zamienia się nasz czas, starania, zamiary. Prawdopodobnie do końca życia nie spłacilibyśmy długów, jakie zaciągnęliśmy u naszych rodziców, dziadków, szkół czy państwa.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Bóg proponuje inny rachunek, w którym miłosierdzie, uprzejmość, życzliwość opłacają się bardziej.</a:t>
            </a:r>
          </a:p>
          <a:p>
            <a:pPr algn="just"/>
            <a:r>
              <a:rPr lang="pl-PL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Pod koniec życia będziemy sądzeni z miłości</a:t>
            </a:r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.</a:t>
            </a:r>
            <a:endParaRPr lang="pl-PL" sz="2800" i="1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23511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801665" y="1343898"/>
            <a:ext cx="10697221" cy="473975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#4 „i wy im czyńcie”</a:t>
            </a:r>
          </a:p>
          <a:p>
            <a:pPr algn="just"/>
            <a:endParaRPr lang="pl-PL" sz="28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Pierwszy krok należy do mnie. Jeżeli jestem chrześcijaninem, czynię dobro bez oglądania się na to, czy dostanę odpłatę.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Jezus nie obiecuje, że otrzymam od ludzi to, czego pragnę, o ile tylko sam będę to czynił. Z całą pewnością otrzymam dobro od Boga. Od ludzi – gwarancji nie ma. Mój bliski może wybrać zło, nawet jeśli konsekwentnie będę wybierał wobec niego dobro.</a:t>
            </a:r>
          </a:p>
          <a:p>
            <a:pPr algn="just"/>
            <a:r>
              <a:rPr lang="pl-PL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Wierność i hojność Boga polega na tym, że otrzymam od Niego więcej niż dam. Ode mnie zależy, czy będę potrafił zauważyć dobro, jakie otrzymam.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288464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450936" y="366163"/>
            <a:ext cx="11553173" cy="1015663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pl-PL" sz="6600" b="1" cap="small" spc="1200" dirty="0">
                <a:solidFill>
                  <a:schemeClr val="accent4">
                    <a:lumMod val="5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Spotkanie ze Słowem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69851" y="1470219"/>
            <a:ext cx="10972800" cy="423192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#5 „Prawo i Prorocy”</a:t>
            </a:r>
          </a:p>
          <a:p>
            <a:pPr algn="just"/>
            <a:endParaRPr lang="pl-PL" sz="2500" dirty="0">
              <a:solidFill>
                <a:schemeClr val="accent4">
                  <a:lumMod val="20000"/>
                  <a:lumOff val="80000"/>
                </a:schemeClr>
              </a:solidFill>
              <a:latin typeface="Palatino Linotype" panose="02040502050505030304" pitchFamily="18" charset="0"/>
            </a:endParaRP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Trochę mądrości na początek :) To określenie jest hebraizmem, czyli zwrotem typowym dla języka, którym Jezus posługiwał się na ziemi. Kiedy w Księdze Rodzaju czytamy „wieczór i poranek”, chodzi o cały dzień. Kiedy więc słyszymy „Prawo i Prorocy”, chodzi o wszystkie słowa wypowiedziane przez Boga, o każde Boże działanie w historii Narodu Wybranego.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Cała Biblia jest oparta na zasadzie, którą można uznać za uczciwą, nawet gdy nie wierzy się w Boga. Bóg nie zapomina, że jesteśmy ludźmi. Prawo ma być wychowawcą, nie sędzią.</a:t>
            </a:r>
          </a:p>
          <a:p>
            <a:pPr algn="just"/>
            <a:r>
              <a:rPr lang="pl-PL" sz="2500" dirty="0">
                <a:solidFill>
                  <a:schemeClr val="accent4">
                    <a:lumMod val="20000"/>
                    <a:lumOff val="80000"/>
                  </a:schemeClr>
                </a:solidFill>
                <a:latin typeface="Palatino Linotype" panose="02040502050505030304" pitchFamily="18" charset="0"/>
              </a:rPr>
              <a:t>Ile jest we mnie wiary, że Bóg ułożył przykazania dla mojego dobra?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8179491" y="5805248"/>
            <a:ext cx="3319396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pPr algn="r"/>
            <a:r>
              <a:rPr lang="pl-PL" sz="4800" b="1" cap="small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101600" dist="63500" dir="18900000" algn="tl">
                    <a:srgbClr val="000000">
                      <a:alpha val="40000"/>
                    </a:srgbClr>
                  </a:outerShdw>
                </a:effectLst>
                <a:latin typeface="Palatino Linotype" panose="02040502050505030304" pitchFamily="18" charset="0"/>
              </a:rPr>
              <a:t>Mt 7, 12</a:t>
            </a:r>
          </a:p>
        </p:txBody>
      </p:sp>
    </p:spTree>
    <p:extLst>
      <p:ext uri="{BB962C8B-B14F-4D97-AF65-F5344CB8AC3E}">
        <p14:creationId xmlns:p14="http://schemas.microsoft.com/office/powerpoint/2010/main" val="11937609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591</Words>
  <Application>Microsoft Office PowerPoint</Application>
  <PresentationFormat>Panoramiczny</PresentationFormat>
  <Paragraphs>41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Palatino Linotype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Tomek</dc:creator>
  <cp:lastModifiedBy>Tomek</cp:lastModifiedBy>
  <cp:revision>16</cp:revision>
  <dcterms:created xsi:type="dcterms:W3CDTF">2017-02-03T13:43:57Z</dcterms:created>
  <dcterms:modified xsi:type="dcterms:W3CDTF">2017-03-04T14:47:32Z</dcterms:modified>
</cp:coreProperties>
</file>