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660"/>
  </p:normalViewPr>
  <p:slideViewPr>
    <p:cSldViewPr snapToGrid="0">
      <p:cViewPr varScale="1">
        <p:scale>
          <a:sx n="90" d="100"/>
          <a:sy n="90" d="100"/>
        </p:scale>
        <p:origin x="6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4952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03277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140773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12242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59918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113790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18807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23933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228767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25322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253780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gs>
            <a:gs pos="30000">
              <a:schemeClr val="accent4">
                <a:lumMod val="75000"/>
              </a:schemeClr>
            </a:gs>
            <a:gs pos="100000">
              <a:schemeClr val="accent4">
                <a:lumMod val="5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AFE32-E595-4F3B-933E-D73CEF98A414}" type="slidenum">
              <a:rPr lang="pl-PL" smtClean="0"/>
              <a:pPr/>
              <a:t>‹#›</a:t>
            </a:fld>
            <a:endParaRPr lang="pl-PL"/>
          </a:p>
        </p:txBody>
      </p:sp>
    </p:spTree>
    <p:extLst>
      <p:ext uri="{BB962C8B-B14F-4D97-AF65-F5344CB8AC3E}">
        <p14:creationId xmlns:p14="http://schemas.microsoft.com/office/powerpoint/2010/main" val="334372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574158" y="1204591"/>
            <a:ext cx="11206715" cy="4970591"/>
          </a:xfrm>
          <a:prstGeom prst="rect">
            <a:avLst/>
          </a:prstGeom>
          <a:noFill/>
        </p:spPr>
        <p:txBody>
          <a:bodyPr wrap="square" lIns="0" tIns="0" rIns="0" bIns="0" rtlCol="0" anchor="ctr" anchorCtr="0">
            <a:spAutoFit/>
          </a:bodyPr>
          <a:lstStyle/>
          <a:p>
            <a:pPr algn="r"/>
            <a:r>
              <a:rPr lang="pl-PL" sz="1900" dirty="0">
                <a:solidFill>
                  <a:schemeClr val="accent4">
                    <a:lumMod val="20000"/>
                    <a:lumOff val="80000"/>
                  </a:schemeClr>
                </a:solidFill>
                <a:latin typeface="Palatino Linotype" panose="02040502050505030304" pitchFamily="18" charset="0"/>
              </a:rPr>
              <a:t>Z Ewangelii według świętego Łukasza:</a:t>
            </a:r>
          </a:p>
          <a:p>
            <a:pPr algn="just"/>
            <a:endParaRPr lang="pl-PL" sz="1900" dirty="0">
              <a:solidFill>
                <a:schemeClr val="accent4">
                  <a:lumMod val="20000"/>
                  <a:lumOff val="80000"/>
                </a:schemeClr>
              </a:solidFill>
              <a:latin typeface="Palatino Linotype" panose="02040502050505030304" pitchFamily="18" charset="0"/>
            </a:endParaRPr>
          </a:p>
          <a:p>
            <a:pPr algn="just"/>
            <a:r>
              <a:rPr lang="pl-PL" sz="1900" dirty="0">
                <a:solidFill>
                  <a:schemeClr val="accent4">
                    <a:lumMod val="20000"/>
                    <a:lumOff val="80000"/>
                  </a:schemeClr>
                </a:solidFill>
                <a:latin typeface="Palatino Linotype" panose="02040502050505030304" pitchFamily="18" charset="0"/>
              </a:rPr>
              <a:t>Powstał jakiś uczony w Prawie i wystawiając Jezusa na próbę, zapytał: «Nauczycielu, co mam czynić, aby osiągnąć życie wieczne?» Jezus mu odpowiedział: «Co jest napisane w Prawie? Jak czytasz?» On rzekł: «Będziesz miłował Pana Boga swego całym swoim sercem, całą swoją duszą, całą swoją mocą i całym swoim umysłem; a swego bliźniego jak siebie samego». Jezus rzekł do niego: «</a:t>
            </a:r>
            <a:r>
              <a:rPr lang="pl-PL" sz="1900" dirty="0" err="1">
                <a:solidFill>
                  <a:schemeClr val="accent4">
                    <a:lumMod val="20000"/>
                    <a:lumOff val="80000"/>
                  </a:schemeClr>
                </a:solidFill>
                <a:latin typeface="Palatino Linotype" panose="02040502050505030304" pitchFamily="18" charset="0"/>
              </a:rPr>
              <a:t>Dobrześ</a:t>
            </a:r>
            <a:r>
              <a:rPr lang="pl-PL" sz="1900" dirty="0">
                <a:solidFill>
                  <a:schemeClr val="accent4">
                    <a:lumMod val="20000"/>
                    <a:lumOff val="80000"/>
                  </a:schemeClr>
                </a:solidFill>
                <a:latin typeface="Palatino Linotype" panose="02040502050505030304" pitchFamily="18" charset="0"/>
              </a:rPr>
              <a:t> odpowiedział. To czyń, a będziesz żył». Lecz on, chcąc się usprawiedliwić, zapytał Jezusa: «A kto jest moim bliźnim?» Jezus, nawiązując do tego, rzekł: «Pewien człowiek schodził z Jerozolimy do Jerycha i wpadł w ręce zbójców. Ci nie tylko że go obdarli, lecz jeszcze rany mu zadali i zostawiwszy na pół umarłego, odeszli. Przypadkiem przechodził tą drogą pewien kapłan; zobaczył go i minął. Tak samo lewita, gdy przyszedł na to miejsce i zobaczył go, minął. Pewien zaś Samarytanin, będąc w podróży, przechodził również obok niego. Gdy go zobaczył, wzruszył się głęboko: podszedł do niego i opatrzył mu rany, zalewając je oliwą i winem; potem wsadził go na swoje bydlę, zawiózł do gospody i pielęgnował go. Następnego zaś dnia wyjął dwa denary, dał gospodarzowi i rzekł: “Miej o nim staranie, a jeśli co więcej wydasz, ja oddam tobie, gdy będę wracał”. Któryż z tych trzech okazał się, według twego zdania, bliźnim tego, który wpadł w ręce zbójców?» On odpowiedział: «Ten, który mu okazał miłosierdzie». Jezus mu rzekł: «Idź, i ty czyń podobnie».</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10, 25-37</a:t>
            </a:r>
          </a:p>
        </p:txBody>
      </p:sp>
    </p:spTree>
    <p:extLst>
      <p:ext uri="{BB962C8B-B14F-4D97-AF65-F5344CB8AC3E}">
        <p14:creationId xmlns:p14="http://schemas.microsoft.com/office/powerpoint/2010/main" val="314939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343898"/>
            <a:ext cx="10697221" cy="4739759"/>
          </a:xfrm>
          <a:prstGeom prst="rect">
            <a:avLst/>
          </a:prstGeom>
          <a:noFill/>
        </p:spPr>
        <p:txBody>
          <a:bodyPr wrap="square" lIns="0" tIns="0" rIns="0" bIns="0" rtlCol="0" anchor="ctr" anchorCtr="0">
            <a:spAutoFit/>
          </a:bodyPr>
          <a:lstStyle/>
          <a:p>
            <a:pPr algn="r"/>
            <a:r>
              <a:rPr lang="pl-PL" sz="2800" dirty="0">
                <a:solidFill>
                  <a:schemeClr val="accent4">
                    <a:lumMod val="20000"/>
                    <a:lumOff val="80000"/>
                  </a:schemeClr>
                </a:solidFill>
                <a:latin typeface="Palatino Linotype" panose="02040502050505030304" pitchFamily="18" charset="0"/>
              </a:rPr>
              <a:t>#1 „osiągnąć życie wieczne”</a:t>
            </a:r>
          </a:p>
          <a:p>
            <a:pPr algn="just"/>
            <a:endParaRPr lang="pl-PL" sz="2800" dirty="0">
              <a:solidFill>
                <a:schemeClr val="accent4">
                  <a:lumMod val="20000"/>
                  <a:lumOff val="80000"/>
                </a:schemeClr>
              </a:solidFill>
              <a:latin typeface="Palatino Linotype" panose="02040502050505030304" pitchFamily="18" charset="0"/>
            </a:endParaRPr>
          </a:p>
          <a:p>
            <a:pPr algn="just"/>
            <a:r>
              <a:rPr lang="pl-PL" sz="2800" dirty="0">
                <a:solidFill>
                  <a:schemeClr val="accent4">
                    <a:lumMod val="20000"/>
                    <a:lumOff val="80000"/>
                  </a:schemeClr>
                </a:solidFill>
                <a:latin typeface="Palatino Linotype" panose="02040502050505030304" pitchFamily="18" charset="0"/>
              </a:rPr>
              <a:t>Błąd uczonego numer jeden.</a:t>
            </a:r>
          </a:p>
          <a:p>
            <a:pPr algn="just"/>
            <a:r>
              <a:rPr lang="pl-PL" sz="2800" dirty="0">
                <a:solidFill>
                  <a:schemeClr val="accent4">
                    <a:lumMod val="20000"/>
                    <a:lumOff val="80000"/>
                  </a:schemeClr>
                </a:solidFill>
                <a:latin typeface="Palatino Linotype" panose="02040502050505030304" pitchFamily="18" charset="0"/>
              </a:rPr>
              <a:t>Uczony chce osiągnąć życie wieczne.</a:t>
            </a:r>
          </a:p>
          <a:p>
            <a:pPr algn="just"/>
            <a:r>
              <a:rPr lang="pl-PL" sz="2800" dirty="0">
                <a:solidFill>
                  <a:schemeClr val="accent4">
                    <a:lumMod val="20000"/>
                    <a:lumOff val="80000"/>
                  </a:schemeClr>
                </a:solidFill>
                <a:latin typeface="Palatino Linotype" panose="02040502050505030304" pitchFamily="18" charset="0"/>
              </a:rPr>
              <a:t>Czasami spotykamy ludzi, którzy chcieliby zbawić cały świat i coś jeszcze. Jakby zapomnieli, że to już się stało i to prawie dwa tysiące lat temu.</a:t>
            </a:r>
          </a:p>
          <a:p>
            <a:pPr algn="just"/>
            <a:r>
              <a:rPr lang="pl-PL" sz="2800" dirty="0">
                <a:solidFill>
                  <a:schemeClr val="accent4">
                    <a:lumMod val="20000"/>
                    <a:lumOff val="80000"/>
                  </a:schemeClr>
                </a:solidFill>
                <a:latin typeface="Palatino Linotype" panose="02040502050505030304" pitchFamily="18" charset="0"/>
              </a:rPr>
              <a:t>Nie można OSIĄGNĄĆ życia wiecznego. To nie jest wyczyn. To łaska od Boga, Jego pragnienie, doświadczenie miłosierdzia.</a:t>
            </a:r>
          </a:p>
          <a:p>
            <a:pPr algn="just"/>
            <a:r>
              <a:rPr lang="pl-PL" sz="2800" dirty="0">
                <a:solidFill>
                  <a:schemeClr val="accent4">
                    <a:lumMod val="20000"/>
                    <a:lumOff val="80000"/>
                  </a:schemeClr>
                </a:solidFill>
                <a:latin typeface="Palatino Linotype" panose="02040502050505030304" pitchFamily="18" charset="0"/>
              </a:rPr>
              <a:t>Na życie wieczne nigdy nie zasłużymy, ale Bóg jest ostatnim, któremu to przeszkadza.</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10, 25-37</a:t>
            </a:r>
          </a:p>
        </p:txBody>
      </p:sp>
    </p:spTree>
    <p:extLst>
      <p:ext uri="{BB962C8B-B14F-4D97-AF65-F5344CB8AC3E}">
        <p14:creationId xmlns:p14="http://schemas.microsoft.com/office/powerpoint/2010/main" val="323219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775539" y="1236177"/>
            <a:ext cx="10758965" cy="4955203"/>
          </a:xfrm>
          <a:prstGeom prst="rect">
            <a:avLst/>
          </a:prstGeom>
          <a:noFill/>
        </p:spPr>
        <p:txBody>
          <a:bodyPr wrap="square" lIns="0" tIns="0" rIns="0" bIns="0" rtlCol="0" anchor="ctr" anchorCtr="0">
            <a:spAutoFit/>
          </a:bodyPr>
          <a:lstStyle/>
          <a:p>
            <a:pPr algn="r"/>
            <a:r>
              <a:rPr lang="pl-PL" sz="2300" dirty="0">
                <a:solidFill>
                  <a:schemeClr val="accent4">
                    <a:lumMod val="20000"/>
                    <a:lumOff val="80000"/>
                  </a:schemeClr>
                </a:solidFill>
                <a:latin typeface="Palatino Linotype" panose="02040502050505030304" pitchFamily="18" charset="0"/>
              </a:rPr>
              <a:t>#2 „czyń, a będziesz żył”</a:t>
            </a:r>
          </a:p>
          <a:p>
            <a:pPr algn="just"/>
            <a:endParaRPr lang="pl-PL" sz="2300" dirty="0">
              <a:solidFill>
                <a:schemeClr val="accent4">
                  <a:lumMod val="20000"/>
                  <a:lumOff val="80000"/>
                </a:schemeClr>
              </a:solidFill>
              <a:latin typeface="Palatino Linotype" panose="02040502050505030304" pitchFamily="18" charset="0"/>
            </a:endParaRPr>
          </a:p>
          <a:p>
            <a:pPr algn="just"/>
            <a:r>
              <a:rPr lang="pl-PL" sz="2300" dirty="0">
                <a:solidFill>
                  <a:schemeClr val="accent4">
                    <a:lumMod val="20000"/>
                    <a:lumOff val="80000"/>
                  </a:schemeClr>
                </a:solidFill>
                <a:latin typeface="Palatino Linotype" panose="02040502050505030304" pitchFamily="18" charset="0"/>
              </a:rPr>
              <a:t>Błąd uczonego numer dwa.</a:t>
            </a:r>
          </a:p>
          <a:p>
            <a:pPr algn="just"/>
            <a:r>
              <a:rPr lang="pl-PL" sz="2300" dirty="0">
                <a:solidFill>
                  <a:schemeClr val="accent4">
                    <a:lumMod val="20000"/>
                    <a:lumOff val="80000"/>
                  </a:schemeClr>
                </a:solidFill>
                <a:latin typeface="Palatino Linotype" panose="02040502050505030304" pitchFamily="18" charset="0"/>
              </a:rPr>
              <a:t>Prawdopodobnie jest bezbłędny i uważa to za ważne osiągnięcie. Wobec Boga czuje się rozliczony, bo uspokaja sumienie wypełnianiem prawa. Spełnia wymogi formalne i nie popełnia błędów. Odgrodził poprawność wobec Boga od codzienności. Jeżeli Go nie spotyka, da się to zrobić. Zaiste, Bóg musi czuć się bardzo „kochany” przez takich ludzi.</a:t>
            </a:r>
          </a:p>
          <a:p>
            <a:pPr algn="just"/>
            <a:r>
              <a:rPr lang="pl-PL" sz="2300" dirty="0">
                <a:solidFill>
                  <a:schemeClr val="accent4">
                    <a:lumMod val="20000"/>
                    <a:lumOff val="80000"/>
                  </a:schemeClr>
                </a:solidFill>
                <a:latin typeface="Palatino Linotype" panose="02040502050505030304" pitchFamily="18" charset="0"/>
              </a:rPr>
              <a:t>Bliźniego spotyka na każdym kroku. Tu nie wystarczy prawo, a nawet Prawo. Tu trzeba czynu miłości, a nawet Miłości. Wtedy miłość zaczyna być życiem, a nie tylko formalizmem.</a:t>
            </a:r>
          </a:p>
          <a:p>
            <a:pPr algn="just"/>
            <a:r>
              <a:rPr lang="pl-PL" sz="2300" dirty="0">
                <a:solidFill>
                  <a:schemeClr val="accent4">
                    <a:lumMod val="20000"/>
                    <a:lumOff val="80000"/>
                  </a:schemeClr>
                </a:solidFill>
                <a:latin typeface="Palatino Linotype" panose="02040502050505030304" pitchFamily="18" charset="0"/>
              </a:rPr>
              <a:t>Człowiek, który nauczy się spotykać człowieka, którego ma obok siebie, jest o krok od tego, by nauczyć się spotykać Boga. Kochać Go, a nie tylko spełniać warunki.</a:t>
            </a:r>
          </a:p>
          <a:p>
            <a:pPr algn="just"/>
            <a:r>
              <a:rPr lang="pl-PL" sz="2300" dirty="0">
                <a:solidFill>
                  <a:schemeClr val="accent4">
                    <a:lumMod val="20000"/>
                    <a:lumOff val="80000"/>
                  </a:schemeClr>
                </a:solidFill>
                <a:latin typeface="Palatino Linotype" panose="02040502050505030304" pitchFamily="18" charset="0"/>
              </a:rPr>
              <a:t>Wtedy Bóg rzeczywiście może czuć się kochany.</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10, 25-37</a:t>
            </a:r>
          </a:p>
        </p:txBody>
      </p:sp>
    </p:spTree>
    <p:extLst>
      <p:ext uri="{BB962C8B-B14F-4D97-AF65-F5344CB8AC3E}">
        <p14:creationId xmlns:p14="http://schemas.microsoft.com/office/powerpoint/2010/main" val="102189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381368"/>
            <a:ext cx="10697221" cy="4401205"/>
          </a:xfrm>
          <a:prstGeom prst="rect">
            <a:avLst/>
          </a:prstGeom>
          <a:noFill/>
        </p:spPr>
        <p:txBody>
          <a:bodyPr wrap="square" lIns="0" tIns="0" rIns="0" bIns="0" rtlCol="0" anchor="ctr" anchorCtr="0">
            <a:spAutoFit/>
          </a:bodyPr>
          <a:lstStyle/>
          <a:p>
            <a:pPr algn="r"/>
            <a:r>
              <a:rPr lang="pl-PL" sz="2600" dirty="0">
                <a:solidFill>
                  <a:schemeClr val="accent4">
                    <a:lumMod val="20000"/>
                    <a:lumOff val="80000"/>
                  </a:schemeClr>
                </a:solidFill>
                <a:latin typeface="Palatino Linotype" panose="02040502050505030304" pitchFamily="18" charset="0"/>
              </a:rPr>
              <a:t>#3 „przechodził tą drogą pewien kapłan; zobaczył go i minął”</a:t>
            </a:r>
          </a:p>
          <a:p>
            <a:pPr algn="just"/>
            <a:endParaRPr lang="pl-PL" sz="2600" dirty="0">
              <a:solidFill>
                <a:schemeClr val="accent4">
                  <a:lumMod val="20000"/>
                  <a:lumOff val="80000"/>
                </a:schemeClr>
              </a:solidFill>
              <a:latin typeface="Palatino Linotype" panose="02040502050505030304" pitchFamily="18" charset="0"/>
            </a:endParaRPr>
          </a:p>
          <a:p>
            <a:pPr algn="just"/>
            <a:r>
              <a:rPr lang="pl-PL" sz="2600" dirty="0">
                <a:solidFill>
                  <a:schemeClr val="accent4">
                    <a:lumMod val="20000"/>
                    <a:lumOff val="80000"/>
                  </a:schemeClr>
                </a:solidFill>
                <a:latin typeface="Palatino Linotype" panose="02040502050505030304" pitchFamily="18" charset="0"/>
              </a:rPr>
              <a:t>Pewnie już nie raz słyszeliśmy wyjaśnienia tej przypowieści, których autorzy </a:t>
            </a:r>
            <a:r>
              <a:rPr lang="pl-PL" sz="2600" i="1" dirty="0">
                <a:solidFill>
                  <a:schemeClr val="accent4">
                    <a:lumMod val="20000"/>
                    <a:lumOff val="80000"/>
                  </a:schemeClr>
                </a:solidFill>
                <a:latin typeface="Palatino Linotype" panose="02040502050505030304" pitchFamily="18" charset="0"/>
              </a:rPr>
              <a:t>znęcali</a:t>
            </a:r>
            <a:r>
              <a:rPr lang="pl-PL" sz="2600" dirty="0">
                <a:solidFill>
                  <a:schemeClr val="accent4">
                    <a:lumMod val="20000"/>
                    <a:lumOff val="80000"/>
                  </a:schemeClr>
                </a:solidFill>
                <a:latin typeface="Palatino Linotype" panose="02040502050505030304" pitchFamily="18" charset="0"/>
              </a:rPr>
              <a:t> się nad bezdusznym kapłanem. Może zdarzyło nam się też słyszeć próby usprawiedliwienia. Faktem jest, że gdyby dotknął pobitego, zaciągnąłby nieczystość rytualną, przez co nie mógłby służyć w świątyni. Opatrując pobitego, skazałby na głód swoją rodzinę. Ale…</a:t>
            </a:r>
          </a:p>
          <a:p>
            <a:pPr algn="just"/>
            <a:r>
              <a:rPr lang="pl-PL" sz="2600" dirty="0">
                <a:solidFill>
                  <a:schemeClr val="accent4">
                    <a:lumMod val="20000"/>
                    <a:lumOff val="80000"/>
                  </a:schemeClr>
                </a:solidFill>
                <a:latin typeface="Palatino Linotype" panose="02040502050505030304" pitchFamily="18" charset="0"/>
              </a:rPr>
              <a:t>Mógł pomóc inaczej. Tak jak Samarytanin. Mógł nakłonić kogoś do pomocy, mógł użyczyć swoich oszczędności. Kiedy nie mógł zrobić wszystkiego, nie zrobił nic.</a:t>
            </a:r>
          </a:p>
          <a:p>
            <a:pPr algn="just"/>
            <a:r>
              <a:rPr lang="pl-PL" sz="2600" dirty="0">
                <a:solidFill>
                  <a:schemeClr val="accent4">
                    <a:lumMod val="20000"/>
                    <a:lumOff val="80000"/>
                  </a:schemeClr>
                </a:solidFill>
                <a:latin typeface="Palatino Linotype" panose="02040502050505030304" pitchFamily="18" charset="0"/>
              </a:rPr>
              <a:t>Jak staram się pomóc bliźniemu, kiedy wiem, że mogę niewiele?</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10, 25-37</a:t>
            </a:r>
          </a:p>
        </p:txBody>
      </p:sp>
    </p:spTree>
    <p:extLst>
      <p:ext uri="{BB962C8B-B14F-4D97-AF65-F5344CB8AC3E}">
        <p14:creationId xmlns:p14="http://schemas.microsoft.com/office/powerpoint/2010/main" val="3408356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220788"/>
            <a:ext cx="10697221" cy="4985980"/>
          </a:xfrm>
          <a:prstGeom prst="rect">
            <a:avLst/>
          </a:prstGeom>
          <a:noFill/>
        </p:spPr>
        <p:txBody>
          <a:bodyPr wrap="square" lIns="0" tIns="0" rIns="0" bIns="0" rtlCol="0" anchor="ctr" anchorCtr="0">
            <a:spAutoFit/>
          </a:bodyPr>
          <a:lstStyle/>
          <a:p>
            <a:pPr algn="r"/>
            <a:r>
              <a:rPr lang="pl-PL" sz="2700" dirty="0">
                <a:solidFill>
                  <a:schemeClr val="accent4">
                    <a:lumMod val="20000"/>
                    <a:lumOff val="80000"/>
                  </a:schemeClr>
                </a:solidFill>
                <a:latin typeface="Palatino Linotype" panose="02040502050505030304" pitchFamily="18" charset="0"/>
              </a:rPr>
              <a:t>#4 „zawiózł do gospody”</a:t>
            </a:r>
          </a:p>
          <a:p>
            <a:pPr algn="just"/>
            <a:endParaRPr lang="pl-PL" sz="2700" dirty="0">
              <a:solidFill>
                <a:schemeClr val="accent4">
                  <a:lumMod val="20000"/>
                  <a:lumOff val="80000"/>
                </a:schemeClr>
              </a:solidFill>
              <a:latin typeface="Palatino Linotype" panose="02040502050505030304" pitchFamily="18" charset="0"/>
            </a:endParaRPr>
          </a:p>
          <a:p>
            <a:pPr algn="just"/>
            <a:r>
              <a:rPr lang="pl-PL" sz="2700" dirty="0">
                <a:solidFill>
                  <a:schemeClr val="accent4">
                    <a:lumMod val="20000"/>
                    <a:lumOff val="80000"/>
                  </a:schemeClr>
                </a:solidFill>
                <a:latin typeface="Palatino Linotype" panose="02040502050505030304" pitchFamily="18" charset="0"/>
              </a:rPr>
              <a:t>Samarytanin mógł rzucić się w wir pomocy i zapomnieć o całym świecie. Kiedy zrobił tyle, ile musiał, żeby ocalić życie pobitego człowieka, </a:t>
            </a:r>
            <a:r>
              <a:rPr lang="pl-PL" sz="2700" i="1" dirty="0">
                <a:solidFill>
                  <a:schemeClr val="accent4">
                    <a:lumMod val="20000"/>
                    <a:lumOff val="80000"/>
                  </a:schemeClr>
                </a:solidFill>
                <a:latin typeface="Palatino Linotype" panose="02040502050505030304" pitchFamily="18" charset="0"/>
              </a:rPr>
              <a:t>podzielił się </a:t>
            </a:r>
            <a:r>
              <a:rPr lang="pl-PL" sz="2700" dirty="0">
                <a:solidFill>
                  <a:schemeClr val="accent4">
                    <a:lumMod val="20000"/>
                    <a:lumOff val="80000"/>
                  </a:schemeClr>
                </a:solidFill>
                <a:latin typeface="Palatino Linotype" panose="02040502050505030304" pitchFamily="18" charset="0"/>
              </a:rPr>
              <a:t>nim z kimś jeszcze.</a:t>
            </a:r>
          </a:p>
          <a:p>
            <a:pPr algn="just"/>
            <a:r>
              <a:rPr lang="pl-PL" sz="2700" dirty="0">
                <a:solidFill>
                  <a:schemeClr val="accent4">
                    <a:lumMod val="20000"/>
                    <a:lumOff val="80000"/>
                  </a:schemeClr>
                </a:solidFill>
                <a:latin typeface="Palatino Linotype" panose="02040502050505030304" pitchFamily="18" charset="0"/>
              </a:rPr>
              <a:t>Mądre i wrażliwe serce, które widzi siebie i innych. Wzruszony na tyle, żeby sam pomóc. Odpowiedzialny na tyle, żeby nie zaniedbać tych, którzy mogli czekać, martwić się, liczyć na niego. Przytomny na tyle, żeby do czynionego przez siebie dobra włączyć jeszcze jedną osobę, tak, żeby nie utracili na tym bliscy gospodarza. Roztropny na tyle, żeby pobity był w gospodzie pewny uzyskania pomocy.</a:t>
            </a:r>
          </a:p>
          <a:p>
            <a:pPr algn="just"/>
            <a:r>
              <a:rPr lang="pl-PL" sz="2700" dirty="0">
                <a:solidFill>
                  <a:schemeClr val="accent4">
                    <a:lumMod val="20000"/>
                    <a:lumOff val="80000"/>
                  </a:schemeClr>
                </a:solidFill>
                <a:latin typeface="Palatino Linotype" panose="02040502050505030304" pitchFamily="18" charset="0"/>
              </a:rPr>
              <a:t>Czy nie na tym polega </a:t>
            </a:r>
            <a:r>
              <a:rPr lang="pl-PL" sz="2700" i="1" dirty="0">
                <a:solidFill>
                  <a:schemeClr val="accent4">
                    <a:lumMod val="20000"/>
                    <a:lumOff val="80000"/>
                  </a:schemeClr>
                </a:solidFill>
                <a:latin typeface="Palatino Linotype" panose="02040502050505030304" pitchFamily="18" charset="0"/>
              </a:rPr>
              <a:t>wyobraźnia miłosierdzia</a:t>
            </a:r>
            <a:r>
              <a:rPr lang="pl-PL" sz="2700" dirty="0">
                <a:solidFill>
                  <a:schemeClr val="accent4">
                    <a:lumMod val="20000"/>
                    <a:lumOff val="80000"/>
                  </a:schemeClr>
                </a:solidFill>
                <a:latin typeface="Palatino Linotype" panose="02040502050505030304" pitchFamily="18" charset="0"/>
              </a:rPr>
              <a:t>?</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10, 25-37</a:t>
            </a:r>
          </a:p>
        </p:txBody>
      </p:sp>
    </p:spTree>
    <p:extLst>
      <p:ext uri="{BB962C8B-B14F-4D97-AF65-F5344CB8AC3E}">
        <p14:creationId xmlns:p14="http://schemas.microsoft.com/office/powerpoint/2010/main" val="25058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597814"/>
            <a:ext cx="10697221" cy="4231928"/>
          </a:xfrm>
          <a:prstGeom prst="rect">
            <a:avLst/>
          </a:prstGeom>
          <a:noFill/>
        </p:spPr>
        <p:txBody>
          <a:bodyPr wrap="square" lIns="0" tIns="0" rIns="0" bIns="0" rtlCol="0" anchor="ctr" anchorCtr="0">
            <a:spAutoFit/>
          </a:bodyPr>
          <a:lstStyle/>
          <a:p>
            <a:pPr algn="r"/>
            <a:r>
              <a:rPr lang="pl-PL" sz="2500" dirty="0">
                <a:solidFill>
                  <a:schemeClr val="accent4">
                    <a:lumMod val="20000"/>
                    <a:lumOff val="80000"/>
                  </a:schemeClr>
                </a:solidFill>
                <a:latin typeface="Palatino Linotype" panose="02040502050505030304" pitchFamily="18" charset="0"/>
              </a:rPr>
              <a:t>#5 „Ten, który”</a:t>
            </a:r>
          </a:p>
          <a:p>
            <a:pPr algn="just"/>
            <a:endParaRPr lang="pl-PL" sz="2500" dirty="0">
              <a:solidFill>
                <a:schemeClr val="accent4">
                  <a:lumMod val="20000"/>
                  <a:lumOff val="80000"/>
                </a:schemeClr>
              </a:solidFill>
              <a:latin typeface="Palatino Linotype" panose="02040502050505030304" pitchFamily="18" charset="0"/>
            </a:endParaRPr>
          </a:p>
          <a:p>
            <a:pPr algn="just"/>
            <a:r>
              <a:rPr lang="pl-PL" sz="2500" dirty="0">
                <a:solidFill>
                  <a:schemeClr val="accent4">
                    <a:lumMod val="20000"/>
                    <a:lumOff val="80000"/>
                  </a:schemeClr>
                </a:solidFill>
                <a:latin typeface="Palatino Linotype" panose="02040502050505030304" pitchFamily="18" charset="0"/>
              </a:rPr>
              <a:t>Pomóc mógł każdy, a Jezus jako wzór miłosierdzia podaje Samarytanina. Dobrze wie, co robi.</a:t>
            </a:r>
          </a:p>
          <a:p>
            <a:pPr algn="just"/>
            <a:r>
              <a:rPr lang="pl-PL" sz="2500" dirty="0">
                <a:solidFill>
                  <a:schemeClr val="accent4">
                    <a:lumMod val="20000"/>
                    <a:lumOff val="80000"/>
                  </a:schemeClr>
                </a:solidFill>
                <a:latin typeface="Palatino Linotype" panose="02040502050505030304" pitchFamily="18" charset="0"/>
              </a:rPr>
              <a:t>Samarytanin nie był nawet wrogiem, był dla słuchaczy człowiekiem drugiej kategorii. Żydzi nie wymieniali imienia Boga z bojaźni. Określenie </a:t>
            </a:r>
            <a:r>
              <a:rPr lang="pl-PL" sz="2500" i="1" dirty="0">
                <a:solidFill>
                  <a:schemeClr val="accent4">
                    <a:lumMod val="20000"/>
                    <a:lumOff val="80000"/>
                  </a:schemeClr>
                </a:solidFill>
                <a:latin typeface="Palatino Linotype" panose="02040502050505030304" pitchFamily="18" charset="0"/>
              </a:rPr>
              <a:t>Samarytanin</a:t>
            </a:r>
            <a:r>
              <a:rPr lang="pl-PL" sz="2500" dirty="0">
                <a:solidFill>
                  <a:schemeClr val="accent4">
                    <a:lumMod val="20000"/>
                    <a:lumOff val="80000"/>
                  </a:schemeClr>
                </a:solidFill>
                <a:latin typeface="Palatino Linotype" panose="02040502050505030304" pitchFamily="18" charset="0"/>
              </a:rPr>
              <a:t> nie przeszło uczonemu przez usta ze wstrętu i obrzydzenia.</a:t>
            </a:r>
          </a:p>
          <a:p>
            <a:pPr algn="just"/>
            <a:r>
              <a:rPr lang="pl-PL" sz="2500" dirty="0">
                <a:solidFill>
                  <a:schemeClr val="accent4">
                    <a:lumMod val="20000"/>
                    <a:lumOff val="80000"/>
                  </a:schemeClr>
                </a:solidFill>
                <a:latin typeface="Palatino Linotype" panose="02040502050505030304" pitchFamily="18" charset="0"/>
              </a:rPr>
              <a:t>Nie mógł jednak powiedzieć, że uczynił źle, choć chciał jak najmocniej oddalić dobry czyn i Samarytanina. To dobro było mu nie na rękę.</a:t>
            </a:r>
          </a:p>
          <a:p>
            <a:pPr algn="just"/>
            <a:r>
              <a:rPr lang="pl-PL" sz="2500" i="1" dirty="0">
                <a:solidFill>
                  <a:schemeClr val="accent4">
                    <a:lumMod val="20000"/>
                    <a:lumOff val="80000"/>
                  </a:schemeClr>
                </a:solidFill>
                <a:latin typeface="Palatino Linotype" panose="02040502050505030304" pitchFamily="18" charset="0"/>
              </a:rPr>
              <a:t>Czyż Święci są po to, ażeby zawstydzać? Tak. Mogą być i po to. Czasem konieczny jest taki zbawczy wstyd, ażeby zobaczyć człowieka w całej prawdzie.</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Łk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10, 25-37</a:t>
            </a:r>
          </a:p>
        </p:txBody>
      </p:sp>
    </p:spTree>
    <p:extLst>
      <p:ext uri="{BB962C8B-B14F-4D97-AF65-F5344CB8AC3E}">
        <p14:creationId xmlns:p14="http://schemas.microsoft.com/office/powerpoint/2010/main" val="71875792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936</Words>
  <Application>Microsoft Office PowerPoint</Application>
  <PresentationFormat>Panoramiczny</PresentationFormat>
  <Paragraphs>45</Paragraphs>
  <Slides>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Arial</vt:lpstr>
      <vt:lpstr>Calibri</vt:lpstr>
      <vt:lpstr>Calibri Light</vt:lpstr>
      <vt:lpstr>Palatino Linotype</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Tomek</dc:creator>
  <cp:lastModifiedBy>Tomek</cp:lastModifiedBy>
  <cp:revision>42</cp:revision>
  <dcterms:created xsi:type="dcterms:W3CDTF">2017-02-03T13:43:57Z</dcterms:created>
  <dcterms:modified xsi:type="dcterms:W3CDTF">2017-03-12T13:25:02Z</dcterms:modified>
</cp:coreProperties>
</file>