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0" d="100"/>
          <a:sy n="90"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34952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403277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1407731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412242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59918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113790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418807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323933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228767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325322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253780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gs>
            <a:gs pos="30000">
              <a:schemeClr val="accent4">
                <a:lumMod val="75000"/>
              </a:schemeClr>
            </a:gs>
            <a:gs pos="100000">
              <a:schemeClr val="accent4">
                <a:lumMod val="5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AFE32-E595-4F3B-933E-D73CEF98A414}" type="slidenum">
              <a:rPr lang="pl-PL" smtClean="0"/>
              <a:pPr/>
              <a:t>‹#›</a:t>
            </a:fld>
            <a:endParaRPr lang="pl-PL"/>
          </a:p>
        </p:txBody>
      </p:sp>
    </p:spTree>
    <p:extLst>
      <p:ext uri="{BB962C8B-B14F-4D97-AF65-F5344CB8AC3E}">
        <p14:creationId xmlns:p14="http://schemas.microsoft.com/office/powerpoint/2010/main" val="3343723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567894" y="1213678"/>
            <a:ext cx="11202347" cy="4739759"/>
          </a:xfrm>
          <a:prstGeom prst="rect">
            <a:avLst/>
          </a:prstGeom>
          <a:noFill/>
        </p:spPr>
        <p:txBody>
          <a:bodyPr wrap="square" lIns="0" tIns="0" rIns="0" bIns="0" rtlCol="0" anchor="ctr" anchorCtr="0">
            <a:spAutoFit/>
          </a:bodyPr>
          <a:lstStyle/>
          <a:p>
            <a:pPr algn="r"/>
            <a:r>
              <a:rPr lang="pl-PL" sz="2800" dirty="0">
                <a:solidFill>
                  <a:schemeClr val="accent4">
                    <a:lumMod val="20000"/>
                    <a:lumOff val="80000"/>
                  </a:schemeClr>
                </a:solidFill>
                <a:latin typeface="Palatino Linotype" panose="02040502050505030304" pitchFamily="18" charset="0"/>
              </a:rPr>
              <a:t>Z Ewangelii według świętego Łukasza:</a:t>
            </a:r>
          </a:p>
          <a:p>
            <a:pPr algn="just"/>
            <a:endParaRPr lang="pl-PL" sz="2800" dirty="0">
              <a:solidFill>
                <a:schemeClr val="accent4">
                  <a:lumMod val="20000"/>
                  <a:lumOff val="80000"/>
                </a:schemeClr>
              </a:solidFill>
              <a:latin typeface="Palatino Linotype" panose="02040502050505030304" pitchFamily="18" charset="0"/>
            </a:endParaRPr>
          </a:p>
          <a:p>
            <a:pPr algn="just"/>
            <a:r>
              <a:rPr lang="pl-PL" sz="2800" dirty="0">
                <a:solidFill>
                  <a:schemeClr val="accent4">
                    <a:lumMod val="20000"/>
                    <a:lumOff val="80000"/>
                  </a:schemeClr>
                </a:solidFill>
                <a:latin typeface="Palatino Linotype" panose="02040502050505030304" pitchFamily="18" charset="0"/>
              </a:rPr>
              <a:t>Jezus mówił do wszystkich: «Jeśli kto chce iść za Mną, niech się zaprze samego siebie, niech co dnia weźmie swój krzyż i niech Mnie naśladuje. Bo kto chce zachować swoje życie, straci je, a kto straci swe życie z mego powodu, ten je zachowa. Bo cóż za korzyść ma człowiek, jeśli cały świat zyska, a siebie zatraci lub szkodę poniesie? Kto się bowiem Mnie i słów moich zawstydzi, tego Syn Człowieczy wstydzić się będzie, gdy przyjdzie w swojej chwale oraz w chwale Ojca i świętych aniołów. Zaprawdę, powiadam wam: Niektórzy z tych, co tu stoją, nie zaznają śmierci, aż ujrzą Królestwo Boże».</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9, 23-27</a:t>
            </a:r>
          </a:p>
        </p:txBody>
      </p:sp>
    </p:spTree>
    <p:extLst>
      <p:ext uri="{BB962C8B-B14F-4D97-AF65-F5344CB8AC3E}">
        <p14:creationId xmlns:p14="http://schemas.microsoft.com/office/powerpoint/2010/main" val="314939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196090"/>
            <a:ext cx="10697221" cy="4739759"/>
          </a:xfrm>
          <a:prstGeom prst="rect">
            <a:avLst/>
          </a:prstGeom>
          <a:noFill/>
        </p:spPr>
        <p:txBody>
          <a:bodyPr wrap="square" lIns="0" tIns="0" rIns="0" bIns="0" rtlCol="0" anchor="ctr" anchorCtr="0">
            <a:spAutoFit/>
          </a:bodyPr>
          <a:lstStyle/>
          <a:p>
            <a:pPr algn="r"/>
            <a:r>
              <a:rPr lang="pl-PL" sz="2800" dirty="0">
                <a:solidFill>
                  <a:schemeClr val="accent4">
                    <a:lumMod val="20000"/>
                    <a:lumOff val="80000"/>
                  </a:schemeClr>
                </a:solidFill>
                <a:latin typeface="Palatino Linotype" panose="02040502050505030304" pitchFamily="18" charset="0"/>
              </a:rPr>
              <a:t>#1 „chce”</a:t>
            </a:r>
          </a:p>
          <a:p>
            <a:pPr algn="just"/>
            <a:endParaRPr lang="pl-PL" sz="2800" dirty="0">
              <a:solidFill>
                <a:schemeClr val="accent4">
                  <a:lumMod val="20000"/>
                  <a:lumOff val="80000"/>
                </a:schemeClr>
              </a:solidFill>
              <a:latin typeface="Palatino Linotype" panose="02040502050505030304" pitchFamily="18" charset="0"/>
            </a:endParaRPr>
          </a:p>
          <a:p>
            <a:pPr algn="just"/>
            <a:r>
              <a:rPr lang="pl-PL" sz="2800" dirty="0">
                <a:solidFill>
                  <a:schemeClr val="accent4">
                    <a:lumMod val="20000"/>
                    <a:lumOff val="80000"/>
                  </a:schemeClr>
                </a:solidFill>
                <a:latin typeface="Palatino Linotype" panose="02040502050505030304" pitchFamily="18" charset="0"/>
              </a:rPr>
              <a:t>Bóg mówi do człowieka wolnego. W ten sposób bardzo zmniejsza grono odbiorców Swojego orędzia.</a:t>
            </a:r>
          </a:p>
          <a:p>
            <a:pPr algn="just"/>
            <a:r>
              <a:rPr lang="pl-PL" sz="2800" dirty="0">
                <a:solidFill>
                  <a:schemeClr val="accent4">
                    <a:lumMod val="20000"/>
                    <a:lumOff val="80000"/>
                  </a:schemeClr>
                </a:solidFill>
                <a:latin typeface="Palatino Linotype" panose="02040502050505030304" pitchFamily="18" charset="0"/>
              </a:rPr>
              <a:t>Jeżeli kogoś nie interesuje chodzenie za Jezusem, nie ma powodu, żeby słuchał i badał Ewangelię. Nie pozostanie to dla Boga obojętne – to przecież odrzucenie Jego miłości – ale nie będzie miał pretensji. Prawo do decyzji to dar od Boga, który jest świadomy, jakie mogą być tego konsekwencje.</a:t>
            </a:r>
          </a:p>
          <a:p>
            <a:pPr algn="just"/>
            <a:r>
              <a:rPr lang="pl-PL" sz="2800" dirty="0">
                <a:solidFill>
                  <a:schemeClr val="accent4">
                    <a:lumMod val="20000"/>
                    <a:lumOff val="80000"/>
                  </a:schemeClr>
                </a:solidFill>
                <a:latin typeface="Palatino Linotype" panose="02040502050505030304" pitchFamily="18" charset="0"/>
              </a:rPr>
              <a:t>Bóg nie zostawił nam słowa po to, żebyśmy mieli co badać i nie nudzili się na emeryturze, ale po to, abyśmy znali drogę. I Drogę.</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9, 23-27</a:t>
            </a:r>
          </a:p>
        </p:txBody>
      </p:sp>
    </p:spTree>
    <p:extLst>
      <p:ext uri="{BB962C8B-B14F-4D97-AF65-F5344CB8AC3E}">
        <p14:creationId xmlns:p14="http://schemas.microsoft.com/office/powerpoint/2010/main" val="323219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197789"/>
            <a:ext cx="10697221" cy="4801314"/>
          </a:xfrm>
          <a:prstGeom prst="rect">
            <a:avLst/>
          </a:prstGeom>
          <a:noFill/>
        </p:spPr>
        <p:txBody>
          <a:bodyPr wrap="square" lIns="0" tIns="0" rIns="0" bIns="0" rtlCol="0" anchor="ctr" anchorCtr="0">
            <a:spAutoFit/>
          </a:bodyPr>
          <a:lstStyle/>
          <a:p>
            <a:pPr algn="r"/>
            <a:r>
              <a:rPr lang="pl-PL" sz="2600" dirty="0">
                <a:solidFill>
                  <a:schemeClr val="accent4">
                    <a:lumMod val="20000"/>
                    <a:lumOff val="80000"/>
                  </a:schemeClr>
                </a:solidFill>
                <a:latin typeface="Palatino Linotype" panose="02040502050505030304" pitchFamily="18" charset="0"/>
              </a:rPr>
              <a:t>#2 „iść”</a:t>
            </a:r>
          </a:p>
          <a:p>
            <a:pPr algn="just"/>
            <a:endParaRPr lang="pl-PL" sz="2600" dirty="0">
              <a:solidFill>
                <a:schemeClr val="accent4">
                  <a:lumMod val="20000"/>
                  <a:lumOff val="80000"/>
                </a:schemeClr>
              </a:solidFill>
              <a:latin typeface="Palatino Linotype" panose="02040502050505030304" pitchFamily="18" charset="0"/>
            </a:endParaRPr>
          </a:p>
          <a:p>
            <a:pPr algn="just"/>
            <a:r>
              <a:rPr lang="pl-PL" sz="2600" dirty="0">
                <a:solidFill>
                  <a:schemeClr val="accent4">
                    <a:lumMod val="20000"/>
                    <a:lumOff val="80000"/>
                  </a:schemeClr>
                </a:solidFill>
                <a:latin typeface="Palatino Linotype" panose="02040502050505030304" pitchFamily="18" charset="0"/>
              </a:rPr>
              <a:t>Wygodniej byłoby stać, mieszkać, nawet usługiwać. Ale w jednym miejscu.</a:t>
            </a:r>
          </a:p>
          <a:p>
            <a:pPr algn="just"/>
            <a:r>
              <a:rPr lang="pl-PL" sz="2600" dirty="0">
                <a:solidFill>
                  <a:schemeClr val="accent4">
                    <a:lumMod val="20000"/>
                    <a:lumOff val="80000"/>
                  </a:schemeClr>
                </a:solidFill>
                <a:latin typeface="Palatino Linotype" panose="02040502050505030304" pitchFamily="18" charset="0"/>
              </a:rPr>
              <a:t>Jezus pragnie, abyśmy szli, bo droga zawsze ma w sobie coś z niepewności. Gdybyśmy mieli ściśle określone prawa i obowiązki w konkretnym, dobrze znanym miejscu, podpisywaliśmy kontrakt z tymi zadaniami i możliwościami.</a:t>
            </a:r>
          </a:p>
          <a:p>
            <a:pPr algn="just"/>
            <a:r>
              <a:rPr lang="pl-PL" sz="2600" dirty="0">
                <a:solidFill>
                  <a:schemeClr val="accent4">
                    <a:lumMod val="20000"/>
                    <a:lumOff val="80000"/>
                  </a:schemeClr>
                </a:solidFill>
                <a:latin typeface="Palatino Linotype" panose="02040502050505030304" pitchFamily="18" charset="0"/>
              </a:rPr>
              <a:t>Ewangelia to droga z Jezusem. Kiedy idziemy w nieznane, pełną ufność możemy mieć tylko ze względu na osobę, której wierzymy.</a:t>
            </a:r>
          </a:p>
          <a:p>
            <a:pPr algn="just"/>
            <a:r>
              <a:rPr lang="pl-PL" sz="2600" dirty="0">
                <a:solidFill>
                  <a:schemeClr val="accent4">
                    <a:lumMod val="20000"/>
                    <a:lumOff val="80000"/>
                  </a:schemeClr>
                </a:solidFill>
                <a:latin typeface="Palatino Linotype" panose="02040502050505030304" pitchFamily="18" charset="0"/>
              </a:rPr>
              <a:t>Ewangelia to zgoda na przyjęcie warunków Jezusa i przyjmowanie nieznanych jeszcze warunków na Jezusowy sposób.</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9, 23-27</a:t>
            </a:r>
          </a:p>
        </p:txBody>
      </p:sp>
    </p:spTree>
    <p:extLst>
      <p:ext uri="{BB962C8B-B14F-4D97-AF65-F5344CB8AC3E}">
        <p14:creationId xmlns:p14="http://schemas.microsoft.com/office/powerpoint/2010/main" val="422199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733169" y="1064266"/>
            <a:ext cx="10839859" cy="4985980"/>
          </a:xfrm>
          <a:prstGeom prst="rect">
            <a:avLst/>
          </a:prstGeom>
          <a:noFill/>
        </p:spPr>
        <p:txBody>
          <a:bodyPr wrap="square" lIns="0" tIns="0" rIns="0" bIns="0" rtlCol="0" anchor="ctr" anchorCtr="0">
            <a:spAutoFit/>
          </a:bodyPr>
          <a:lstStyle/>
          <a:p>
            <a:pPr algn="r"/>
            <a:r>
              <a:rPr lang="pl-PL" sz="2600" dirty="0">
                <a:solidFill>
                  <a:schemeClr val="accent4">
                    <a:lumMod val="20000"/>
                    <a:lumOff val="80000"/>
                  </a:schemeClr>
                </a:solidFill>
                <a:latin typeface="Palatino Linotype" panose="02040502050505030304" pitchFamily="18" charset="0"/>
              </a:rPr>
              <a:t>#3 „za”</a:t>
            </a:r>
          </a:p>
          <a:p>
            <a:pPr algn="just"/>
            <a:endParaRPr lang="pl-PL" sz="2600" dirty="0">
              <a:solidFill>
                <a:schemeClr val="accent4">
                  <a:lumMod val="20000"/>
                  <a:lumOff val="80000"/>
                </a:schemeClr>
              </a:solidFill>
              <a:latin typeface="Palatino Linotype" panose="02040502050505030304" pitchFamily="18" charset="0"/>
            </a:endParaRPr>
          </a:p>
          <a:p>
            <a:pPr algn="just"/>
            <a:r>
              <a:rPr lang="pl-PL" sz="2600" dirty="0">
                <a:solidFill>
                  <a:schemeClr val="accent4">
                    <a:lumMod val="20000"/>
                    <a:lumOff val="80000"/>
                  </a:schemeClr>
                </a:solidFill>
                <a:latin typeface="Palatino Linotype" panose="02040502050505030304" pitchFamily="18" charset="0"/>
              </a:rPr>
              <a:t>Prawdopodobnie najbardziej maryjne słowo w Ewangelii. Nikt tak jak Matka nie potrafił być </a:t>
            </a:r>
            <a:r>
              <a:rPr lang="pl-PL" sz="2600" i="1" dirty="0">
                <a:solidFill>
                  <a:schemeClr val="accent4">
                    <a:lumMod val="20000"/>
                    <a:lumOff val="80000"/>
                  </a:schemeClr>
                </a:solidFill>
                <a:latin typeface="Palatino Linotype" panose="02040502050505030304" pitchFamily="18" charset="0"/>
              </a:rPr>
              <a:t>za</a:t>
            </a:r>
            <a:r>
              <a:rPr lang="pl-PL" sz="2600" dirty="0">
                <a:solidFill>
                  <a:schemeClr val="accent4">
                    <a:lumMod val="20000"/>
                    <a:lumOff val="80000"/>
                  </a:schemeClr>
                </a:solidFill>
                <a:latin typeface="Palatino Linotype" panose="02040502050505030304" pitchFamily="18" charset="0"/>
              </a:rPr>
              <a:t>.</a:t>
            </a:r>
          </a:p>
          <a:p>
            <a:pPr algn="just"/>
            <a:r>
              <a:rPr lang="pl-PL" sz="2600" dirty="0">
                <a:solidFill>
                  <a:schemeClr val="accent4">
                    <a:lumMod val="20000"/>
                    <a:lumOff val="80000"/>
                  </a:schemeClr>
                </a:solidFill>
                <a:latin typeface="Palatino Linotype" panose="02040502050505030304" pitchFamily="18" charset="0"/>
              </a:rPr>
              <a:t>Tak proste, a tak łatwo zapomnieć. Uczeń nie idzie </a:t>
            </a:r>
            <a:r>
              <a:rPr lang="pl-PL" sz="2600" i="1" dirty="0">
                <a:solidFill>
                  <a:schemeClr val="accent4">
                    <a:lumMod val="20000"/>
                    <a:lumOff val="80000"/>
                  </a:schemeClr>
                </a:solidFill>
                <a:latin typeface="Palatino Linotype" panose="02040502050505030304" pitchFamily="18" charset="0"/>
              </a:rPr>
              <a:t>przed</a:t>
            </a:r>
            <a:r>
              <a:rPr lang="pl-PL" sz="2600" dirty="0">
                <a:solidFill>
                  <a:schemeClr val="accent4">
                    <a:lumMod val="20000"/>
                    <a:lumOff val="80000"/>
                  </a:schemeClr>
                </a:solidFill>
                <a:latin typeface="Palatino Linotype" panose="02040502050505030304" pitchFamily="18" charset="0"/>
              </a:rPr>
              <a:t> Jezusem. Tam szli ci, którzy zapowiadali Jego przyjście.</a:t>
            </a:r>
          </a:p>
          <a:p>
            <a:pPr algn="just"/>
            <a:r>
              <a:rPr lang="pl-PL" sz="2600" dirty="0">
                <a:solidFill>
                  <a:schemeClr val="accent4">
                    <a:lumMod val="20000"/>
                    <a:lumOff val="80000"/>
                  </a:schemeClr>
                </a:solidFill>
                <a:latin typeface="Palatino Linotype" panose="02040502050505030304" pitchFamily="18" charset="0"/>
              </a:rPr>
              <a:t>Nie idzie </a:t>
            </a:r>
            <a:r>
              <a:rPr lang="pl-PL" sz="2600" i="1" dirty="0">
                <a:solidFill>
                  <a:schemeClr val="accent4">
                    <a:lumMod val="20000"/>
                    <a:lumOff val="80000"/>
                  </a:schemeClr>
                </a:solidFill>
                <a:latin typeface="Palatino Linotype" panose="02040502050505030304" pitchFamily="18" charset="0"/>
              </a:rPr>
              <a:t>obok</a:t>
            </a:r>
            <a:r>
              <a:rPr lang="pl-PL" sz="2600" dirty="0">
                <a:solidFill>
                  <a:schemeClr val="accent4">
                    <a:lumMod val="20000"/>
                    <a:lumOff val="80000"/>
                  </a:schemeClr>
                </a:solidFill>
                <a:latin typeface="Palatino Linotype" panose="02040502050505030304" pitchFamily="18" charset="0"/>
              </a:rPr>
              <a:t>. Obok siebie idą ci, którzy są na równi i wtedy, kiedy każdy z nich zna drogę.</a:t>
            </a:r>
          </a:p>
          <a:p>
            <a:pPr algn="just"/>
            <a:r>
              <a:rPr lang="pl-PL" sz="2600" dirty="0">
                <a:solidFill>
                  <a:schemeClr val="accent4">
                    <a:lumMod val="20000"/>
                    <a:lumOff val="80000"/>
                  </a:schemeClr>
                </a:solidFill>
                <a:latin typeface="Palatino Linotype" panose="02040502050505030304" pitchFamily="18" charset="0"/>
              </a:rPr>
              <a:t>Maryja – wzór ucznia – idzie </a:t>
            </a:r>
            <a:r>
              <a:rPr lang="pl-PL" sz="2600" i="1" dirty="0">
                <a:solidFill>
                  <a:schemeClr val="accent4">
                    <a:lumMod val="20000"/>
                    <a:lumOff val="80000"/>
                  </a:schemeClr>
                </a:solidFill>
                <a:latin typeface="Palatino Linotype" panose="02040502050505030304" pitchFamily="18" charset="0"/>
              </a:rPr>
              <a:t>za</a:t>
            </a:r>
            <a:r>
              <a:rPr lang="pl-PL" sz="2600" dirty="0">
                <a:solidFill>
                  <a:schemeClr val="accent4">
                    <a:lumMod val="20000"/>
                    <a:lumOff val="80000"/>
                  </a:schemeClr>
                </a:solidFill>
                <a:latin typeface="Palatino Linotype" panose="02040502050505030304" pitchFamily="18" charset="0"/>
              </a:rPr>
              <a:t> Jezusem. Jezus jest jej przewodnikiem, nie może Go wyprzedzać. Ma powód do ludzkiej chwały – wszak zajmuje stanowisko Matki Boga – ale zna swoje miejsce.</a:t>
            </a:r>
          </a:p>
          <a:p>
            <a:pPr algn="just"/>
            <a:r>
              <a:rPr lang="pl-PL" sz="2600" dirty="0">
                <a:solidFill>
                  <a:schemeClr val="accent4">
                    <a:lumMod val="20000"/>
                    <a:lumOff val="80000"/>
                  </a:schemeClr>
                </a:solidFill>
                <a:latin typeface="Palatino Linotype" panose="02040502050505030304" pitchFamily="18" charset="0"/>
              </a:rPr>
              <a:t>Kto idzie </a:t>
            </a:r>
            <a:r>
              <a:rPr lang="pl-PL" sz="2600" i="1" dirty="0">
                <a:solidFill>
                  <a:schemeClr val="accent4">
                    <a:lumMod val="20000"/>
                    <a:lumOff val="80000"/>
                  </a:schemeClr>
                </a:solidFill>
                <a:latin typeface="Palatino Linotype" panose="02040502050505030304" pitchFamily="18" charset="0"/>
              </a:rPr>
              <a:t>za</a:t>
            </a:r>
            <a:r>
              <a:rPr lang="pl-PL" sz="2600" dirty="0">
                <a:solidFill>
                  <a:schemeClr val="accent4">
                    <a:lumMod val="20000"/>
                    <a:lumOff val="80000"/>
                  </a:schemeClr>
                </a:solidFill>
                <a:latin typeface="Palatino Linotype" panose="02040502050505030304" pitchFamily="18" charset="0"/>
              </a:rPr>
              <a:t>, może kryć się w cieniu tego, który idzie </a:t>
            </a:r>
            <a:r>
              <a:rPr lang="pl-PL" sz="2600" i="1" dirty="0">
                <a:solidFill>
                  <a:schemeClr val="accent4">
                    <a:lumMod val="20000"/>
                    <a:lumOff val="80000"/>
                  </a:schemeClr>
                </a:solidFill>
                <a:latin typeface="Palatino Linotype" panose="02040502050505030304" pitchFamily="18" charset="0"/>
              </a:rPr>
              <a:t>przed</a:t>
            </a:r>
            <a:r>
              <a:rPr lang="pl-PL" sz="2600" dirty="0">
                <a:solidFill>
                  <a:schemeClr val="accent4">
                    <a:lumMod val="20000"/>
                    <a:lumOff val="80000"/>
                  </a:schemeClr>
                </a:solidFill>
                <a:latin typeface="Palatino Linotype" panose="02040502050505030304" pitchFamily="18" charset="0"/>
              </a:rPr>
              <a:t>.</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9, 23-27</a:t>
            </a:r>
          </a:p>
        </p:txBody>
      </p:sp>
    </p:spTree>
    <p:extLst>
      <p:ext uri="{BB962C8B-B14F-4D97-AF65-F5344CB8AC3E}">
        <p14:creationId xmlns:p14="http://schemas.microsoft.com/office/powerpoint/2010/main" val="2879961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243703"/>
            <a:ext cx="10697221" cy="5401479"/>
          </a:xfrm>
          <a:prstGeom prst="rect">
            <a:avLst/>
          </a:prstGeom>
          <a:noFill/>
        </p:spPr>
        <p:txBody>
          <a:bodyPr wrap="square" lIns="0" tIns="0" rIns="0" bIns="0" rtlCol="0" anchor="ctr" anchorCtr="0">
            <a:spAutoFit/>
          </a:bodyPr>
          <a:lstStyle/>
          <a:p>
            <a:pPr algn="r"/>
            <a:r>
              <a:rPr lang="pl-PL" sz="2700" dirty="0">
                <a:solidFill>
                  <a:schemeClr val="accent4">
                    <a:lumMod val="20000"/>
                    <a:lumOff val="80000"/>
                  </a:schemeClr>
                </a:solidFill>
                <a:latin typeface="Palatino Linotype" panose="02040502050505030304" pitchFamily="18" charset="0"/>
              </a:rPr>
              <a:t>#4 „Mną”</a:t>
            </a:r>
          </a:p>
          <a:p>
            <a:pPr algn="just"/>
            <a:endParaRPr lang="pl-PL" sz="2700" dirty="0">
              <a:solidFill>
                <a:schemeClr val="accent4">
                  <a:lumMod val="20000"/>
                  <a:lumOff val="80000"/>
                </a:schemeClr>
              </a:solidFill>
              <a:latin typeface="Palatino Linotype" panose="02040502050505030304" pitchFamily="18" charset="0"/>
            </a:endParaRPr>
          </a:p>
          <a:p>
            <a:pPr algn="just"/>
            <a:r>
              <a:rPr lang="pl-PL" sz="2700" dirty="0">
                <a:solidFill>
                  <a:schemeClr val="accent4">
                    <a:lumMod val="20000"/>
                    <a:lumOff val="80000"/>
                  </a:schemeClr>
                </a:solidFill>
                <a:latin typeface="Palatino Linotype" panose="02040502050505030304" pitchFamily="18" charset="0"/>
              </a:rPr>
              <a:t>Jezus nie założył kółka turystycznego, które ma zdobywać wybrane przez siebie szczyty czy przemierzać dowolnie wyselekcjonowane trasy. Gdyby tak było, pewnie pozostawiłby po sobie taką grupkę. Apostołowie mogliby też stworzyć pierwsze w historii ludzkości kółko rybackie, ale Jezus nie powierzył im takiego zadania.</a:t>
            </a:r>
          </a:p>
          <a:p>
            <a:pPr algn="just"/>
            <a:r>
              <a:rPr lang="pl-PL" sz="2700" dirty="0">
                <a:solidFill>
                  <a:schemeClr val="accent4">
                    <a:lumMod val="20000"/>
                    <a:lumOff val="80000"/>
                  </a:schemeClr>
                </a:solidFill>
                <a:latin typeface="Palatino Linotype" panose="02040502050505030304" pitchFamily="18" charset="0"/>
              </a:rPr>
              <a:t>Po co byłaby cała nauka moralna, po co wymagania zostawienia wszystkiego, po co spory z faryzeuszami, po co krzyż. Gdyby Jezus chciał mieć fanklub, wystarczyłoby Mu być jednym z wielu.</a:t>
            </a:r>
          </a:p>
          <a:p>
            <a:pPr algn="just"/>
            <a:r>
              <a:rPr lang="pl-PL" sz="2700" dirty="0">
                <a:solidFill>
                  <a:schemeClr val="accent4">
                    <a:lumMod val="20000"/>
                    <a:lumOff val="80000"/>
                  </a:schemeClr>
                </a:solidFill>
                <a:latin typeface="Palatino Linotype" panose="02040502050505030304" pitchFamily="18" charset="0"/>
              </a:rPr>
              <a:t>Nie chciał i nie mógł. Na drodze wiary kierunek jest jeden.</a:t>
            </a:r>
          </a:p>
          <a:p>
            <a:pPr algn="just"/>
            <a:r>
              <a:rPr lang="pl-PL" sz="2700" dirty="0">
                <a:solidFill>
                  <a:schemeClr val="accent4">
                    <a:lumMod val="20000"/>
                    <a:lumOff val="80000"/>
                  </a:schemeClr>
                </a:solidFill>
                <a:latin typeface="Palatino Linotype" panose="02040502050505030304" pitchFamily="18" charset="0"/>
              </a:rPr>
              <a:t>Lider jest jeden.</a:t>
            </a:r>
          </a:p>
          <a:p>
            <a:pPr algn="just"/>
            <a:r>
              <a:rPr lang="pl-PL" sz="2700" dirty="0">
                <a:solidFill>
                  <a:schemeClr val="accent4">
                    <a:lumMod val="20000"/>
                    <a:lumOff val="80000"/>
                  </a:schemeClr>
                </a:solidFill>
                <a:latin typeface="Palatino Linotype" panose="02040502050505030304" pitchFamily="18" charset="0"/>
              </a:rPr>
              <a:t>Bóg jest jeden.</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9, 23-27</a:t>
            </a:r>
          </a:p>
        </p:txBody>
      </p:sp>
    </p:spTree>
    <p:extLst>
      <p:ext uri="{BB962C8B-B14F-4D97-AF65-F5344CB8AC3E}">
        <p14:creationId xmlns:p14="http://schemas.microsoft.com/office/powerpoint/2010/main" val="1159248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128456"/>
            <a:ext cx="10697221" cy="5170646"/>
          </a:xfrm>
          <a:prstGeom prst="rect">
            <a:avLst/>
          </a:prstGeom>
          <a:noFill/>
        </p:spPr>
        <p:txBody>
          <a:bodyPr wrap="square" lIns="0" tIns="0" rIns="0" bIns="0" rtlCol="0" anchor="ctr" anchorCtr="0">
            <a:spAutoFit/>
          </a:bodyPr>
          <a:lstStyle/>
          <a:p>
            <a:pPr algn="r"/>
            <a:r>
              <a:rPr lang="pl-PL" sz="2400" dirty="0">
                <a:solidFill>
                  <a:schemeClr val="accent4">
                    <a:lumMod val="20000"/>
                    <a:lumOff val="80000"/>
                  </a:schemeClr>
                </a:solidFill>
                <a:latin typeface="Palatino Linotype" pitchFamily="18" charset="0"/>
              </a:rPr>
              <a:t>#5 „swój krzyż”</a:t>
            </a:r>
          </a:p>
          <a:p>
            <a:pPr algn="just"/>
            <a:endParaRPr lang="pl-PL" sz="2400" dirty="0">
              <a:solidFill>
                <a:schemeClr val="accent4">
                  <a:lumMod val="20000"/>
                  <a:lumOff val="80000"/>
                </a:schemeClr>
              </a:solidFill>
              <a:latin typeface="Palatino Linotype" pitchFamily="18" charset="0"/>
            </a:endParaRPr>
          </a:p>
          <a:p>
            <a:pPr algn="just"/>
            <a:r>
              <a:rPr lang="pl-PL" sz="2400" dirty="0">
                <a:solidFill>
                  <a:schemeClr val="accent4">
                    <a:lumMod val="20000"/>
                    <a:lumOff val="80000"/>
                  </a:schemeClr>
                </a:solidFill>
                <a:latin typeface="Palatino Linotype" pitchFamily="18" charset="0"/>
              </a:rPr>
              <a:t>Krzyż.</a:t>
            </a:r>
          </a:p>
          <a:p>
            <a:pPr algn="just"/>
            <a:r>
              <a:rPr lang="pl-PL" sz="2400" dirty="0">
                <a:solidFill>
                  <a:schemeClr val="accent4">
                    <a:lumMod val="20000"/>
                    <a:lumOff val="80000"/>
                  </a:schemeClr>
                </a:solidFill>
                <a:latin typeface="Palatino Linotype" pitchFamily="18" charset="0"/>
              </a:rPr>
              <a:t>Nie plecak, nie torbę podróżną, nie dokumenty. Krzyż.</a:t>
            </a:r>
          </a:p>
          <a:p>
            <a:pPr algn="just"/>
            <a:r>
              <a:rPr lang="pl-PL" sz="2400" dirty="0">
                <a:solidFill>
                  <a:schemeClr val="accent4">
                    <a:lumMod val="20000"/>
                    <a:lumOff val="80000"/>
                  </a:schemeClr>
                </a:solidFill>
                <a:latin typeface="Palatino Linotype" pitchFamily="18" charset="0"/>
              </a:rPr>
              <a:t>Krzyż musi być ciężki, niewygodny, jeśli ma spełnić swoją rolę. Trzeba zaprzeć się samego siebie, żeby wziąć na siebie coś tak dalekiego od przyjemnego życia. Niosę go, żeby oddać na nim życie. Nie zrobię tego, jeżeli sam nie dam sobie szansy mieć go przy sobie w najważniejszych momentach swojego życia. Chrześcijanin jest zrośnięty ze swoim krzyżem.</a:t>
            </a:r>
          </a:p>
          <a:p>
            <a:pPr algn="just"/>
            <a:r>
              <a:rPr lang="pl-PL" sz="2400" dirty="0">
                <a:solidFill>
                  <a:schemeClr val="accent4">
                    <a:lumMod val="20000"/>
                    <a:lumOff val="80000"/>
                  </a:schemeClr>
                </a:solidFill>
                <a:latin typeface="Palatino Linotype" pitchFamily="18" charset="0"/>
              </a:rPr>
              <a:t>Życie oddane na krzyżu Bóg odda mi w wieczności.</a:t>
            </a:r>
          </a:p>
          <a:p>
            <a:pPr algn="just"/>
            <a:r>
              <a:rPr lang="pl-PL" sz="2400" dirty="0">
                <a:solidFill>
                  <a:schemeClr val="accent4">
                    <a:lumMod val="20000"/>
                    <a:lumOff val="80000"/>
                  </a:schemeClr>
                </a:solidFill>
                <a:latin typeface="Palatino Linotype" pitchFamily="18" charset="0"/>
              </a:rPr>
              <a:t>Swój.</a:t>
            </a:r>
          </a:p>
          <a:p>
            <a:pPr algn="just"/>
            <a:r>
              <a:rPr lang="pl-PL" sz="2400" dirty="0">
                <a:solidFill>
                  <a:schemeClr val="accent4">
                    <a:lumMod val="20000"/>
                    <a:lumOff val="80000"/>
                  </a:schemeClr>
                </a:solidFill>
                <a:latin typeface="Palatino Linotype" pitchFamily="18" charset="0"/>
              </a:rPr>
              <a:t>Jeżeli nie wezmę swojego krzyża, nie będę naśladował Jezusa. Jeżeli wezmę czyjś krzyż, odbiorę możliwość naśladowania Jezusa komuś innemu.</a:t>
            </a:r>
          </a:p>
          <a:p>
            <a:pPr algn="just"/>
            <a:r>
              <a:rPr lang="pl-PL" sz="2400" dirty="0">
                <a:solidFill>
                  <a:schemeClr val="accent4">
                    <a:lumMod val="20000"/>
                    <a:lumOff val="80000"/>
                  </a:schemeClr>
                </a:solidFill>
                <a:latin typeface="Palatino Linotype" pitchFamily="18" charset="0"/>
              </a:rPr>
              <a:t>Ale krzyż można nieść razem.</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9, 23-27</a:t>
            </a:r>
          </a:p>
        </p:txBody>
      </p:sp>
    </p:spTree>
    <p:extLst>
      <p:ext uri="{BB962C8B-B14F-4D97-AF65-F5344CB8AC3E}">
        <p14:creationId xmlns:p14="http://schemas.microsoft.com/office/powerpoint/2010/main" val="68864677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730</Words>
  <Application>Microsoft Office PowerPoint</Application>
  <PresentationFormat>Panoramiczny</PresentationFormat>
  <Paragraphs>49</Paragraphs>
  <Slides>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vt:i4>
      </vt:variant>
    </vt:vector>
  </HeadingPairs>
  <TitlesOfParts>
    <vt:vector size="11" baseType="lpstr">
      <vt:lpstr>Arial</vt:lpstr>
      <vt:lpstr>Calibri</vt:lpstr>
      <vt:lpstr>Calibri Light</vt:lpstr>
      <vt:lpstr>Palatino Linotype</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Tomek</dc:creator>
  <cp:lastModifiedBy>Tomek</cp:lastModifiedBy>
  <cp:revision>18</cp:revision>
  <dcterms:created xsi:type="dcterms:W3CDTF">2017-02-03T13:43:57Z</dcterms:created>
  <dcterms:modified xsi:type="dcterms:W3CDTF">2017-03-12T15:44:23Z</dcterms:modified>
</cp:coreProperties>
</file>