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56" r:id="rId5"/>
    <p:sldId id="260" r:id="rId6"/>
    <p:sldId id="261" r:id="rId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90" d="100"/>
          <a:sy n="90" d="100"/>
        </p:scale>
        <p:origin x="57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349525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4032772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1407731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4122426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59918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1137900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4188070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3239333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2287672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3253220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96056E72-E084-4D3A-BC3B-679938823C25}" type="datetimeFigureOut">
              <a:rPr lang="pl-PL" smtClean="0"/>
              <a:pPr/>
              <a:t>12.03.2017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E6AFE32-E595-4F3B-933E-D73CEF98A414}" type="slidenum">
              <a:rPr lang="pl-PL" smtClean="0"/>
              <a:pPr/>
              <a:t>‹#›</a:t>
            </a:fld>
            <a:endParaRPr lang="pl-PL"/>
          </a:p>
        </p:txBody>
      </p:sp>
    </p:spTree>
    <p:extLst>
      <p:ext uri="{BB962C8B-B14F-4D97-AF65-F5344CB8AC3E}">
        <p14:creationId xmlns:p14="http://schemas.microsoft.com/office/powerpoint/2010/main" val="2537808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gs>
            <a:gs pos="30000">
              <a:schemeClr val="accent4">
                <a:lumMod val="75000"/>
              </a:schemeClr>
            </a:gs>
            <a:gs pos="100000">
              <a:schemeClr val="accent4">
                <a:lumMod val="50000"/>
              </a:schemeClr>
            </a:gs>
          </a:gsLst>
          <a:lin ang="5400000" scaled="1"/>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056E72-E084-4D3A-BC3B-679938823C25}" type="datetimeFigureOut">
              <a:rPr lang="pl-PL" smtClean="0"/>
              <a:pPr/>
              <a:t>12.03.2017</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6AFE32-E595-4F3B-933E-D73CEF98A414}" type="slidenum">
              <a:rPr lang="pl-PL" smtClean="0"/>
              <a:pPr/>
              <a:t>‹#›</a:t>
            </a:fld>
            <a:endParaRPr lang="pl-PL"/>
          </a:p>
        </p:txBody>
      </p:sp>
    </p:spTree>
    <p:extLst>
      <p:ext uri="{BB962C8B-B14F-4D97-AF65-F5344CB8AC3E}">
        <p14:creationId xmlns:p14="http://schemas.microsoft.com/office/powerpoint/2010/main" val="3343723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50936" y="366163"/>
            <a:ext cx="11553173" cy="1015663"/>
          </a:xfrm>
          <a:prstGeom prst="rect">
            <a:avLst/>
          </a:prstGeom>
          <a:noFill/>
        </p:spPr>
        <p:txBody>
          <a:bodyPr wrap="square" lIns="0" tIns="0" rIns="0" bIns="0" rtlCol="0" anchor="ctr" anchorCtr="1">
            <a:spAutoFit/>
          </a:bodyPr>
          <a:lstStyle/>
          <a:p>
            <a:r>
              <a:rPr lang="pl-PL" sz="6600" b="1" cap="small" spc="1200" dirty="0">
                <a:solidFill>
                  <a:schemeClr val="accent4">
                    <a:lumMod val="50000"/>
                  </a:schemeClr>
                </a:solidFill>
                <a:effectLst>
                  <a:outerShdw blurRad="101600" dist="63500" dir="18900000" algn="tl">
                    <a:srgbClr val="000000">
                      <a:alpha val="40000"/>
                    </a:srgbClr>
                  </a:outerShdw>
                </a:effectLst>
                <a:latin typeface="Palatino Linotype" panose="02040502050505030304" pitchFamily="18" charset="0"/>
              </a:rPr>
              <a:t>Spotkanie ze Słowem</a:t>
            </a:r>
          </a:p>
        </p:txBody>
      </p:sp>
      <p:sp>
        <p:nvSpPr>
          <p:cNvPr id="5" name="pole tekstowe 4"/>
          <p:cNvSpPr txBox="1"/>
          <p:nvPr/>
        </p:nvSpPr>
        <p:spPr>
          <a:xfrm>
            <a:off x="742649" y="1248973"/>
            <a:ext cx="10797428" cy="5001369"/>
          </a:xfrm>
          <a:prstGeom prst="rect">
            <a:avLst/>
          </a:prstGeom>
          <a:noFill/>
        </p:spPr>
        <p:txBody>
          <a:bodyPr wrap="square" lIns="0" tIns="0" rIns="0" bIns="0" rtlCol="0" anchor="ctr" anchorCtr="0">
            <a:spAutoFit/>
          </a:bodyPr>
          <a:lstStyle/>
          <a:p>
            <a:pPr algn="r"/>
            <a:r>
              <a:rPr lang="pl-PL" sz="2500" dirty="0">
                <a:solidFill>
                  <a:schemeClr val="accent4">
                    <a:lumMod val="20000"/>
                    <a:lumOff val="80000"/>
                  </a:schemeClr>
                </a:solidFill>
                <a:latin typeface="Palatino Linotype" panose="02040502050505030304" pitchFamily="18" charset="0"/>
              </a:rPr>
              <a:t>Z Ewangelii według świętego Marka:</a:t>
            </a:r>
          </a:p>
          <a:p>
            <a:pPr algn="just"/>
            <a:endParaRPr lang="pl-PL" sz="2500" dirty="0">
              <a:solidFill>
                <a:schemeClr val="accent4">
                  <a:lumMod val="20000"/>
                  <a:lumOff val="80000"/>
                </a:schemeClr>
              </a:solidFill>
              <a:latin typeface="Palatino Linotype" panose="02040502050505030304" pitchFamily="18" charset="0"/>
            </a:endParaRPr>
          </a:p>
          <a:p>
            <a:pPr algn="just"/>
            <a:r>
              <a:rPr lang="pl-PL" sz="2500" dirty="0">
                <a:solidFill>
                  <a:schemeClr val="accent4">
                    <a:lumMod val="20000"/>
                    <a:lumOff val="80000"/>
                  </a:schemeClr>
                </a:solidFill>
                <a:latin typeface="Palatino Linotype" panose="02040502050505030304" pitchFamily="18" charset="0"/>
              </a:rPr>
              <a:t>Owego dnia, gdy zapadł wieczór, Jezus rzekł do swoich uczniów: «Przeprawmy się na drugą stronę». Zostawili więc tłum, a Jego zabrali, tak jak był w łodzi. Także inne łodzie płynęły z Nim.</a:t>
            </a:r>
          </a:p>
          <a:p>
            <a:pPr algn="just"/>
            <a:r>
              <a:rPr lang="pl-PL" sz="2500" dirty="0">
                <a:solidFill>
                  <a:schemeClr val="accent4">
                    <a:lumMod val="20000"/>
                    <a:lumOff val="80000"/>
                  </a:schemeClr>
                </a:solidFill>
                <a:latin typeface="Palatino Linotype" panose="02040502050505030304" pitchFamily="18" charset="0"/>
              </a:rPr>
              <a:t>A nagle zerwał się gwałtowny wicher. Fale biły w łódź, tak że łódź już się napełniała wodą. On zaś spał w tyle łodzi na wezgłowiu. Zbudzili Go i powiedzieli do Niego: «Nauczycielu, nic Cię to nie obchodzi, że giniemy?» On, powstawszy, zgromił wicher i rzekł do jeziora: «Milcz, ucisz się!» Wicher się uspokoił i nastała głęboka cisza.</a:t>
            </a:r>
          </a:p>
          <a:p>
            <a:pPr algn="just"/>
            <a:r>
              <a:rPr lang="pl-PL" sz="2500" dirty="0">
                <a:solidFill>
                  <a:schemeClr val="accent4">
                    <a:lumMod val="20000"/>
                    <a:lumOff val="80000"/>
                  </a:schemeClr>
                </a:solidFill>
                <a:latin typeface="Palatino Linotype" panose="02040502050505030304" pitchFamily="18" charset="0"/>
              </a:rPr>
              <a:t>Wtedy rzekł do nich: «Czemu tak bojaźliwi jesteście? Jakże brak wam wiary!» Oni zlękli się bardzo i mówili między sobą: «Kim On jest właściwie, że nawet wicher i jezioro są Mu posłuszne?»</a:t>
            </a:r>
          </a:p>
        </p:txBody>
      </p:sp>
      <p:sp>
        <p:nvSpPr>
          <p:cNvPr id="6" name="pole tekstowe 5"/>
          <p:cNvSpPr txBox="1"/>
          <p:nvPr/>
        </p:nvSpPr>
        <p:spPr>
          <a:xfrm>
            <a:off x="8179491" y="5805248"/>
            <a:ext cx="3319396" cy="738664"/>
          </a:xfrm>
          <a:prstGeom prst="rect">
            <a:avLst/>
          </a:prstGeom>
          <a:noFill/>
        </p:spPr>
        <p:txBody>
          <a:bodyPr wrap="square" lIns="0" tIns="0" rIns="0" bIns="0" rtlCol="0" anchor="ctr" anchorCtr="1">
            <a:spAutoFit/>
          </a:bodyPr>
          <a:lstStyle/>
          <a:p>
            <a:pPr algn="r"/>
            <a:r>
              <a:rPr lang="pl-PL" sz="4800" b="1" cap="small" dirty="0" err="1">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Mk</a:t>
            </a:r>
            <a:r>
              <a:rPr lang="pl-PL" sz="4800" b="1" cap="small" dirty="0">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 4, 35-41</a:t>
            </a:r>
          </a:p>
        </p:txBody>
      </p:sp>
    </p:spTree>
    <p:extLst>
      <p:ext uri="{BB962C8B-B14F-4D97-AF65-F5344CB8AC3E}">
        <p14:creationId xmlns:p14="http://schemas.microsoft.com/office/powerpoint/2010/main" val="3149396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50936" y="366163"/>
            <a:ext cx="11553173" cy="1015663"/>
          </a:xfrm>
          <a:prstGeom prst="rect">
            <a:avLst/>
          </a:prstGeom>
          <a:noFill/>
        </p:spPr>
        <p:txBody>
          <a:bodyPr wrap="square" lIns="0" tIns="0" rIns="0" bIns="0" rtlCol="0" anchor="ctr" anchorCtr="1">
            <a:spAutoFit/>
          </a:bodyPr>
          <a:lstStyle/>
          <a:p>
            <a:r>
              <a:rPr lang="pl-PL" sz="6600" b="1" cap="small" spc="1200" dirty="0">
                <a:solidFill>
                  <a:schemeClr val="accent4">
                    <a:lumMod val="50000"/>
                  </a:schemeClr>
                </a:solidFill>
                <a:effectLst>
                  <a:outerShdw blurRad="101600" dist="63500" dir="18900000" algn="tl">
                    <a:srgbClr val="000000">
                      <a:alpha val="40000"/>
                    </a:srgbClr>
                  </a:outerShdw>
                </a:effectLst>
                <a:latin typeface="Palatino Linotype" panose="02040502050505030304" pitchFamily="18" charset="0"/>
              </a:rPr>
              <a:t>Spotkanie ze Słowem</a:t>
            </a:r>
          </a:p>
        </p:txBody>
      </p:sp>
      <p:sp>
        <p:nvSpPr>
          <p:cNvPr id="5" name="pole tekstowe 4"/>
          <p:cNvSpPr txBox="1"/>
          <p:nvPr/>
        </p:nvSpPr>
        <p:spPr>
          <a:xfrm>
            <a:off x="801665" y="1213093"/>
            <a:ext cx="10697221" cy="5001369"/>
          </a:xfrm>
          <a:prstGeom prst="rect">
            <a:avLst/>
          </a:prstGeom>
          <a:noFill/>
        </p:spPr>
        <p:txBody>
          <a:bodyPr wrap="square" lIns="0" tIns="0" rIns="0" bIns="0" rtlCol="0" anchor="ctr" anchorCtr="0">
            <a:spAutoFit/>
          </a:bodyPr>
          <a:lstStyle/>
          <a:p>
            <a:pPr algn="r"/>
            <a:r>
              <a:rPr lang="pl-PL" sz="2500" dirty="0">
                <a:solidFill>
                  <a:schemeClr val="accent4">
                    <a:lumMod val="20000"/>
                    <a:lumOff val="80000"/>
                  </a:schemeClr>
                </a:solidFill>
                <a:latin typeface="Palatino Linotype" panose="02040502050505030304" pitchFamily="18" charset="0"/>
              </a:rPr>
              <a:t>#1 „On zaś spał”</a:t>
            </a:r>
          </a:p>
          <a:p>
            <a:pPr algn="just"/>
            <a:endParaRPr lang="pl-PL" sz="2500" dirty="0">
              <a:solidFill>
                <a:schemeClr val="accent4">
                  <a:lumMod val="20000"/>
                  <a:lumOff val="80000"/>
                </a:schemeClr>
              </a:solidFill>
              <a:latin typeface="Palatino Linotype" panose="02040502050505030304" pitchFamily="18" charset="0"/>
            </a:endParaRPr>
          </a:p>
          <a:p>
            <a:pPr algn="just"/>
            <a:r>
              <a:rPr lang="pl-PL" sz="2500" dirty="0">
                <a:solidFill>
                  <a:schemeClr val="accent4">
                    <a:lumMod val="20000"/>
                    <a:lumOff val="80000"/>
                  </a:schemeClr>
                </a:solidFill>
                <a:latin typeface="Palatino Linotype" panose="02040502050505030304" pitchFamily="18" charset="0"/>
              </a:rPr>
              <a:t>To nie były zwyczajne okoliczności. Potężna burza na jeziorze, głośny deszcz, uderzające fale, może nawet grzmoty i pioruny. Uczniowie prawdopodobnie próbujący przeciwstawić się żywiołowi, usiłujący przekrzyczeć huk morza. Łódź też zapewne była daleka od ruchu jednostajnie prostoliniowego.</a:t>
            </a:r>
          </a:p>
          <a:p>
            <a:pPr algn="just"/>
            <a:r>
              <a:rPr lang="pl-PL" sz="2500" dirty="0">
                <a:solidFill>
                  <a:schemeClr val="accent4">
                    <a:lumMod val="20000"/>
                    <a:lumOff val="80000"/>
                  </a:schemeClr>
                </a:solidFill>
                <a:latin typeface="Palatino Linotype" panose="02040502050505030304" pitchFamily="18" charset="0"/>
              </a:rPr>
              <a:t>To duże osiągnięcie zasnąć w takich warunkach. A co dopiero, kiedy jest się świadomym zagrożenia życia.</a:t>
            </a:r>
          </a:p>
          <a:p>
            <a:pPr algn="just"/>
            <a:r>
              <a:rPr lang="pl-PL" sz="2500" dirty="0">
                <a:solidFill>
                  <a:schemeClr val="accent4">
                    <a:lumMod val="20000"/>
                    <a:lumOff val="80000"/>
                  </a:schemeClr>
                </a:solidFill>
                <a:latin typeface="Palatino Linotype" panose="02040502050505030304" pitchFamily="18" charset="0"/>
              </a:rPr>
              <a:t>Jezus jest tak pewny obecności Ojca w całej tej sytuacji, że Jego spokój przekracza ludzkie wyobrażenia.</a:t>
            </a:r>
          </a:p>
          <a:p>
            <a:pPr algn="just"/>
            <a:r>
              <a:rPr lang="pl-PL" sz="2500" dirty="0">
                <a:solidFill>
                  <a:schemeClr val="accent4">
                    <a:lumMod val="20000"/>
                    <a:lumOff val="80000"/>
                  </a:schemeClr>
                </a:solidFill>
                <a:latin typeface="Palatino Linotype" panose="02040502050505030304" pitchFamily="18" charset="0"/>
              </a:rPr>
              <a:t>Ile jest we mnie poczucia bezpieczeństwa i wewnętrznego spokoju, gdy wiem, że Bóg jest ze mną?</a:t>
            </a:r>
          </a:p>
        </p:txBody>
      </p:sp>
      <p:sp>
        <p:nvSpPr>
          <p:cNvPr id="6" name="pole tekstowe 5"/>
          <p:cNvSpPr txBox="1"/>
          <p:nvPr/>
        </p:nvSpPr>
        <p:spPr>
          <a:xfrm>
            <a:off x="8179491" y="5805248"/>
            <a:ext cx="3319396" cy="738664"/>
          </a:xfrm>
          <a:prstGeom prst="rect">
            <a:avLst/>
          </a:prstGeom>
          <a:noFill/>
        </p:spPr>
        <p:txBody>
          <a:bodyPr wrap="square" lIns="0" tIns="0" rIns="0" bIns="0" rtlCol="0" anchor="ctr" anchorCtr="1">
            <a:spAutoFit/>
          </a:bodyPr>
          <a:lstStyle/>
          <a:p>
            <a:pPr algn="r"/>
            <a:r>
              <a:rPr lang="pl-PL" sz="4800" b="1" cap="small" dirty="0" err="1">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Mk</a:t>
            </a:r>
            <a:r>
              <a:rPr lang="pl-PL" sz="4800" b="1" cap="small" dirty="0">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 4, 35-41</a:t>
            </a:r>
          </a:p>
        </p:txBody>
      </p:sp>
    </p:spTree>
    <p:extLst>
      <p:ext uri="{BB962C8B-B14F-4D97-AF65-F5344CB8AC3E}">
        <p14:creationId xmlns:p14="http://schemas.microsoft.com/office/powerpoint/2010/main" val="3309952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50936" y="366163"/>
            <a:ext cx="11553173" cy="1015663"/>
          </a:xfrm>
          <a:prstGeom prst="rect">
            <a:avLst/>
          </a:prstGeom>
          <a:noFill/>
        </p:spPr>
        <p:txBody>
          <a:bodyPr wrap="square" lIns="0" tIns="0" rIns="0" bIns="0" rtlCol="0" anchor="ctr" anchorCtr="1">
            <a:spAutoFit/>
          </a:bodyPr>
          <a:lstStyle/>
          <a:p>
            <a:r>
              <a:rPr lang="pl-PL" sz="6600" b="1" cap="small" spc="1200" dirty="0">
                <a:solidFill>
                  <a:schemeClr val="accent4">
                    <a:lumMod val="50000"/>
                  </a:schemeClr>
                </a:solidFill>
                <a:effectLst>
                  <a:outerShdw blurRad="101600" dist="63500" dir="18900000" algn="tl">
                    <a:srgbClr val="000000">
                      <a:alpha val="40000"/>
                    </a:srgbClr>
                  </a:outerShdw>
                </a:effectLst>
                <a:latin typeface="Palatino Linotype" panose="02040502050505030304" pitchFamily="18" charset="0"/>
              </a:rPr>
              <a:t>Spotkanie ze Słowem</a:t>
            </a:r>
          </a:p>
        </p:txBody>
      </p:sp>
      <p:sp>
        <p:nvSpPr>
          <p:cNvPr id="5" name="pole tekstowe 4"/>
          <p:cNvSpPr txBox="1"/>
          <p:nvPr/>
        </p:nvSpPr>
        <p:spPr>
          <a:xfrm>
            <a:off x="801665" y="1128455"/>
            <a:ext cx="10697221" cy="5170646"/>
          </a:xfrm>
          <a:prstGeom prst="rect">
            <a:avLst/>
          </a:prstGeom>
          <a:noFill/>
        </p:spPr>
        <p:txBody>
          <a:bodyPr wrap="square" lIns="0" tIns="0" rIns="0" bIns="0" rtlCol="0" anchor="ctr" anchorCtr="0">
            <a:spAutoFit/>
          </a:bodyPr>
          <a:lstStyle/>
          <a:p>
            <a:pPr algn="r"/>
            <a:r>
              <a:rPr lang="pl-PL" sz="2800" dirty="0">
                <a:solidFill>
                  <a:schemeClr val="accent4">
                    <a:lumMod val="20000"/>
                    <a:lumOff val="80000"/>
                  </a:schemeClr>
                </a:solidFill>
                <a:latin typeface="Palatino Linotype" panose="02040502050505030304" pitchFamily="18" charset="0"/>
              </a:rPr>
              <a:t>#2 „Nauczycielu”</a:t>
            </a:r>
          </a:p>
          <a:p>
            <a:pPr algn="just"/>
            <a:endParaRPr lang="pl-PL" sz="2800" dirty="0">
              <a:solidFill>
                <a:schemeClr val="accent4">
                  <a:lumMod val="20000"/>
                  <a:lumOff val="80000"/>
                </a:schemeClr>
              </a:solidFill>
              <a:latin typeface="Palatino Linotype" panose="02040502050505030304" pitchFamily="18" charset="0"/>
            </a:endParaRPr>
          </a:p>
          <a:p>
            <a:pPr algn="just"/>
            <a:r>
              <a:rPr lang="pl-PL" sz="2800" dirty="0">
                <a:solidFill>
                  <a:schemeClr val="accent4">
                    <a:lumMod val="20000"/>
                    <a:lumOff val="80000"/>
                  </a:schemeClr>
                </a:solidFill>
                <a:latin typeface="Palatino Linotype" panose="02040502050505030304" pitchFamily="18" charset="0"/>
              </a:rPr>
              <a:t>W tej konkretnej chwili Jezus nie jest dla uczniów Mistrzem, Panem, Mesjaszem, Synem Bożym czy Człowieczym. Jest nauczycielem.</a:t>
            </a:r>
          </a:p>
          <a:p>
            <a:pPr algn="just"/>
            <a:r>
              <a:rPr lang="pl-PL" sz="2800" dirty="0">
                <a:solidFill>
                  <a:schemeClr val="accent4">
                    <a:lumMod val="20000"/>
                    <a:lumOff val="80000"/>
                  </a:schemeClr>
                </a:solidFill>
                <a:latin typeface="Palatino Linotype" panose="02040502050505030304" pitchFamily="18" charset="0"/>
              </a:rPr>
              <a:t>Człowiekiem znakomicie znającym swoje teorie, które jednak w starciu z żywiołem morza na niewiele mogą się zdać. Pewnie liczyli, że zaangażuje się w ratowanie łodzi i jej pasażerów, pewnie jego odpoczynek traktowali jako niepoważne podejście i niechęć współpracy.</a:t>
            </a:r>
          </a:p>
          <a:p>
            <a:pPr algn="just"/>
            <a:r>
              <a:rPr lang="pl-PL" sz="2800" dirty="0">
                <a:solidFill>
                  <a:schemeClr val="accent4">
                    <a:lumMod val="20000"/>
                    <a:lumOff val="80000"/>
                  </a:schemeClr>
                </a:solidFill>
                <a:latin typeface="Palatino Linotype" panose="02040502050505030304" pitchFamily="18" charset="0"/>
              </a:rPr>
              <a:t>Bóg przypomina nam przez tę sytuację, że po naszym wyjściu z kościoła nie traci Swojej nadzwyczajnej mocy.</a:t>
            </a:r>
          </a:p>
        </p:txBody>
      </p:sp>
      <p:sp>
        <p:nvSpPr>
          <p:cNvPr id="6" name="pole tekstowe 5"/>
          <p:cNvSpPr txBox="1"/>
          <p:nvPr/>
        </p:nvSpPr>
        <p:spPr>
          <a:xfrm>
            <a:off x="8179491" y="5805248"/>
            <a:ext cx="3319396" cy="738664"/>
          </a:xfrm>
          <a:prstGeom prst="rect">
            <a:avLst/>
          </a:prstGeom>
          <a:noFill/>
        </p:spPr>
        <p:txBody>
          <a:bodyPr wrap="square" lIns="0" tIns="0" rIns="0" bIns="0" rtlCol="0" anchor="ctr" anchorCtr="1">
            <a:spAutoFit/>
          </a:bodyPr>
          <a:lstStyle/>
          <a:p>
            <a:pPr algn="r"/>
            <a:r>
              <a:rPr lang="pl-PL" sz="4800" b="1" cap="small" dirty="0" err="1">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Mk</a:t>
            </a:r>
            <a:r>
              <a:rPr lang="pl-PL" sz="4800" b="1" cap="small" dirty="0">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 4, 35-41</a:t>
            </a:r>
          </a:p>
        </p:txBody>
      </p:sp>
    </p:spTree>
    <p:extLst>
      <p:ext uri="{BB962C8B-B14F-4D97-AF65-F5344CB8AC3E}">
        <p14:creationId xmlns:p14="http://schemas.microsoft.com/office/powerpoint/2010/main" val="2895498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50936" y="366163"/>
            <a:ext cx="11553173" cy="1015663"/>
          </a:xfrm>
          <a:prstGeom prst="rect">
            <a:avLst/>
          </a:prstGeom>
          <a:noFill/>
        </p:spPr>
        <p:txBody>
          <a:bodyPr wrap="square" lIns="0" tIns="0" rIns="0" bIns="0" rtlCol="0" anchor="ctr" anchorCtr="1">
            <a:spAutoFit/>
          </a:bodyPr>
          <a:lstStyle/>
          <a:p>
            <a:r>
              <a:rPr lang="pl-PL" sz="6600" b="1" cap="small" spc="1200" dirty="0">
                <a:solidFill>
                  <a:schemeClr val="accent4">
                    <a:lumMod val="50000"/>
                  </a:schemeClr>
                </a:solidFill>
                <a:effectLst>
                  <a:outerShdw blurRad="101600" dist="63500" dir="18900000" algn="tl">
                    <a:srgbClr val="000000">
                      <a:alpha val="40000"/>
                    </a:srgbClr>
                  </a:outerShdw>
                </a:effectLst>
                <a:latin typeface="Palatino Linotype" panose="02040502050505030304" pitchFamily="18" charset="0"/>
              </a:rPr>
              <a:t>Spotkanie ze Słowem</a:t>
            </a:r>
          </a:p>
        </p:txBody>
      </p:sp>
      <p:sp>
        <p:nvSpPr>
          <p:cNvPr id="5" name="pole tekstowe 4"/>
          <p:cNvSpPr txBox="1"/>
          <p:nvPr/>
        </p:nvSpPr>
        <p:spPr>
          <a:xfrm>
            <a:off x="801665" y="1213093"/>
            <a:ext cx="10697221" cy="5001369"/>
          </a:xfrm>
          <a:prstGeom prst="rect">
            <a:avLst/>
          </a:prstGeom>
          <a:noFill/>
        </p:spPr>
        <p:txBody>
          <a:bodyPr wrap="square" lIns="0" tIns="0" rIns="0" bIns="0" rtlCol="0" anchor="ctr" anchorCtr="0">
            <a:spAutoFit/>
          </a:bodyPr>
          <a:lstStyle/>
          <a:p>
            <a:pPr algn="r"/>
            <a:r>
              <a:rPr lang="pl-PL" sz="2500" dirty="0">
                <a:solidFill>
                  <a:schemeClr val="accent4">
                    <a:lumMod val="20000"/>
                    <a:lumOff val="80000"/>
                  </a:schemeClr>
                </a:solidFill>
                <a:latin typeface="Palatino Linotype" panose="02040502050505030304" pitchFamily="18" charset="0"/>
              </a:rPr>
              <a:t>#3 „nic Cię to nie obchodzi, że giniemy”</a:t>
            </a:r>
          </a:p>
          <a:p>
            <a:pPr algn="just"/>
            <a:endParaRPr lang="pl-PL" sz="2500" dirty="0">
              <a:solidFill>
                <a:schemeClr val="accent4">
                  <a:lumMod val="20000"/>
                  <a:lumOff val="80000"/>
                </a:schemeClr>
              </a:solidFill>
              <a:latin typeface="Palatino Linotype" panose="02040502050505030304" pitchFamily="18" charset="0"/>
            </a:endParaRPr>
          </a:p>
          <a:p>
            <a:pPr algn="just"/>
            <a:r>
              <a:rPr lang="pl-PL" sz="2500" dirty="0">
                <a:solidFill>
                  <a:schemeClr val="accent4">
                    <a:lumMod val="20000"/>
                    <a:lumOff val="80000"/>
                  </a:schemeClr>
                </a:solidFill>
                <a:latin typeface="Palatino Linotype" panose="02040502050505030304" pitchFamily="18" charset="0"/>
              </a:rPr>
              <a:t>Niepoprawna diagnoza. Dlatego Jezusa </a:t>
            </a:r>
            <a:r>
              <a:rPr lang="pl-PL" sz="2500" i="1" dirty="0">
                <a:solidFill>
                  <a:schemeClr val="accent4">
                    <a:lumMod val="20000"/>
                    <a:lumOff val="80000"/>
                  </a:schemeClr>
                </a:solidFill>
                <a:latin typeface="Palatino Linotype" panose="02040502050505030304" pitchFamily="18" charset="0"/>
              </a:rPr>
              <a:t>nie obchodzi</a:t>
            </a:r>
            <a:r>
              <a:rPr lang="pl-PL" sz="2500" dirty="0">
                <a:solidFill>
                  <a:schemeClr val="accent4">
                    <a:lumMod val="20000"/>
                    <a:lumOff val="80000"/>
                  </a:schemeClr>
                </a:solidFill>
                <a:latin typeface="Palatino Linotype" panose="02040502050505030304" pitchFamily="18" charset="0"/>
              </a:rPr>
              <a:t>, że starania uczniów nie mają wielkich perspektyw.</a:t>
            </a:r>
          </a:p>
          <a:p>
            <a:pPr algn="just"/>
            <a:r>
              <a:rPr lang="pl-PL" sz="2500" dirty="0">
                <a:solidFill>
                  <a:schemeClr val="accent4">
                    <a:lumMod val="20000"/>
                    <a:lumOff val="80000"/>
                  </a:schemeClr>
                </a:solidFill>
                <a:latin typeface="Palatino Linotype" panose="02040502050505030304" pitchFamily="18" charset="0"/>
              </a:rPr>
              <a:t>Może nam się czasem wydawać, że kiedy coś idzie nie po myśli, to nasze życie zmierza ku nieuchronnej klęsce. A jednak miliony ludzi żyło i umierało szczęśliwie, mimo że oglądali śmierć bliskich, nie dostali się na wymarzone studia, mieli zwyczajną pracę, ledwo starczało im do pierwszego, a pod koniec życia ciężko chorowali.</a:t>
            </a:r>
          </a:p>
          <a:p>
            <a:pPr algn="just"/>
            <a:r>
              <a:rPr lang="pl-PL" sz="2500" dirty="0">
                <a:solidFill>
                  <a:schemeClr val="accent4">
                    <a:lumMod val="20000"/>
                    <a:lumOff val="80000"/>
                  </a:schemeClr>
                </a:solidFill>
                <a:latin typeface="Palatino Linotype" panose="02040502050505030304" pitchFamily="18" charset="0"/>
              </a:rPr>
              <a:t>Uczniowie </a:t>
            </a:r>
            <a:r>
              <a:rPr lang="pl-PL" sz="2500" i="1" dirty="0">
                <a:solidFill>
                  <a:schemeClr val="accent4">
                    <a:lumMod val="20000"/>
                    <a:lumOff val="80000"/>
                  </a:schemeClr>
                </a:solidFill>
                <a:latin typeface="Palatino Linotype" panose="02040502050505030304" pitchFamily="18" charset="0"/>
              </a:rPr>
              <a:t>ginęli</a:t>
            </a:r>
            <a:r>
              <a:rPr lang="pl-PL" sz="2500" dirty="0">
                <a:solidFill>
                  <a:schemeClr val="accent4">
                    <a:lumMod val="20000"/>
                    <a:lumOff val="80000"/>
                  </a:schemeClr>
                </a:solidFill>
                <a:latin typeface="Palatino Linotype" panose="02040502050505030304" pitchFamily="18" charset="0"/>
              </a:rPr>
              <a:t>, bo nie ufali Jezusowi.</a:t>
            </a:r>
          </a:p>
          <a:p>
            <a:pPr algn="just"/>
            <a:r>
              <a:rPr lang="pl-PL" sz="2500" dirty="0">
                <a:solidFill>
                  <a:schemeClr val="accent4">
                    <a:lumMod val="20000"/>
                    <a:lumOff val="80000"/>
                  </a:schemeClr>
                </a:solidFill>
                <a:latin typeface="Palatino Linotype" panose="02040502050505030304" pitchFamily="18" charset="0"/>
              </a:rPr>
              <a:t>Panie, ocal nas wtedy, kiedy rzeczywiście zmierzamy w złą i stronę i strzeż nas przed przekonaniem, że wiemy najlepiej, czego należy się najbardziej obawiać.</a:t>
            </a:r>
          </a:p>
        </p:txBody>
      </p:sp>
      <p:sp>
        <p:nvSpPr>
          <p:cNvPr id="6" name="pole tekstowe 5"/>
          <p:cNvSpPr txBox="1"/>
          <p:nvPr/>
        </p:nvSpPr>
        <p:spPr>
          <a:xfrm>
            <a:off x="8179491" y="5805248"/>
            <a:ext cx="3319396" cy="738664"/>
          </a:xfrm>
          <a:prstGeom prst="rect">
            <a:avLst/>
          </a:prstGeom>
          <a:noFill/>
        </p:spPr>
        <p:txBody>
          <a:bodyPr wrap="square" lIns="0" tIns="0" rIns="0" bIns="0" rtlCol="0" anchor="ctr" anchorCtr="1">
            <a:spAutoFit/>
          </a:bodyPr>
          <a:lstStyle/>
          <a:p>
            <a:pPr algn="r"/>
            <a:r>
              <a:rPr lang="pl-PL" sz="4800" b="1" cap="small" dirty="0" err="1">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Mk</a:t>
            </a:r>
            <a:r>
              <a:rPr lang="pl-PL" sz="4800" b="1" cap="small" dirty="0">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 4, 35-41</a:t>
            </a:r>
          </a:p>
        </p:txBody>
      </p:sp>
    </p:spTree>
    <p:extLst>
      <p:ext uri="{BB962C8B-B14F-4D97-AF65-F5344CB8AC3E}">
        <p14:creationId xmlns:p14="http://schemas.microsoft.com/office/powerpoint/2010/main" val="3232198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50936" y="366163"/>
            <a:ext cx="11553173" cy="1015663"/>
          </a:xfrm>
          <a:prstGeom prst="rect">
            <a:avLst/>
          </a:prstGeom>
          <a:noFill/>
        </p:spPr>
        <p:txBody>
          <a:bodyPr wrap="square" lIns="0" tIns="0" rIns="0" bIns="0" rtlCol="0" anchor="ctr" anchorCtr="1">
            <a:spAutoFit/>
          </a:bodyPr>
          <a:lstStyle/>
          <a:p>
            <a:r>
              <a:rPr lang="pl-PL" sz="6600" b="1" cap="small" spc="1200" dirty="0">
                <a:solidFill>
                  <a:schemeClr val="accent4">
                    <a:lumMod val="50000"/>
                  </a:schemeClr>
                </a:solidFill>
                <a:effectLst>
                  <a:outerShdw blurRad="101600" dist="63500" dir="18900000" algn="tl">
                    <a:srgbClr val="000000">
                      <a:alpha val="40000"/>
                    </a:srgbClr>
                  </a:outerShdw>
                </a:effectLst>
                <a:latin typeface="Palatino Linotype" panose="02040502050505030304" pitchFamily="18" charset="0"/>
              </a:rPr>
              <a:t>Spotkanie ze Słowem</a:t>
            </a:r>
          </a:p>
        </p:txBody>
      </p:sp>
      <p:sp>
        <p:nvSpPr>
          <p:cNvPr id="5" name="pole tekstowe 4"/>
          <p:cNvSpPr txBox="1"/>
          <p:nvPr/>
        </p:nvSpPr>
        <p:spPr>
          <a:xfrm>
            <a:off x="801665" y="1343898"/>
            <a:ext cx="10697221" cy="4739759"/>
          </a:xfrm>
          <a:prstGeom prst="rect">
            <a:avLst/>
          </a:prstGeom>
          <a:noFill/>
        </p:spPr>
        <p:txBody>
          <a:bodyPr wrap="square" lIns="0" tIns="0" rIns="0" bIns="0" rtlCol="0" anchor="ctr" anchorCtr="0">
            <a:spAutoFit/>
          </a:bodyPr>
          <a:lstStyle/>
          <a:p>
            <a:pPr algn="r"/>
            <a:r>
              <a:rPr lang="pl-PL" sz="2800" dirty="0">
                <a:solidFill>
                  <a:schemeClr val="accent4">
                    <a:lumMod val="20000"/>
                    <a:lumOff val="80000"/>
                  </a:schemeClr>
                </a:solidFill>
                <a:latin typeface="Palatino Linotype" panose="02040502050505030304" pitchFamily="18" charset="0"/>
              </a:rPr>
              <a:t>#4 „głęboka cisza”</a:t>
            </a:r>
          </a:p>
          <a:p>
            <a:pPr algn="just"/>
            <a:endParaRPr lang="pl-PL" sz="2800" dirty="0">
              <a:solidFill>
                <a:schemeClr val="accent4">
                  <a:lumMod val="20000"/>
                  <a:lumOff val="80000"/>
                </a:schemeClr>
              </a:solidFill>
              <a:latin typeface="Palatino Linotype" panose="02040502050505030304" pitchFamily="18" charset="0"/>
            </a:endParaRPr>
          </a:p>
          <a:p>
            <a:pPr algn="just"/>
            <a:r>
              <a:rPr lang="pl-PL" sz="2800" dirty="0">
                <a:solidFill>
                  <a:schemeClr val="accent4">
                    <a:lumMod val="20000"/>
                    <a:lumOff val="80000"/>
                  </a:schemeClr>
                </a:solidFill>
                <a:latin typeface="Palatino Linotype" panose="02040502050505030304" pitchFamily="18" charset="0"/>
              </a:rPr>
              <a:t>Scenerii, którą zastajemy w rozważanym fragmencie, daleko do względnego choćby spokoju. To raczej huk, zgiełk, chaos. Jezus wypowiada króciutkie zdanie i wszystko to znika.</a:t>
            </a:r>
          </a:p>
          <a:p>
            <a:pPr algn="just"/>
            <a:r>
              <a:rPr lang="pl-PL" sz="2800" dirty="0">
                <a:solidFill>
                  <a:schemeClr val="accent4">
                    <a:lumMod val="20000"/>
                    <a:lumOff val="80000"/>
                  </a:schemeClr>
                </a:solidFill>
                <a:latin typeface="Palatino Linotype" panose="02040502050505030304" pitchFamily="18" charset="0"/>
              </a:rPr>
              <a:t>Nie ma wiwatów, nie ma głośnego świętowania. Jezus użył najskromniejszych środków i w najskromniejszy sposób objawia się Jego moc. Wszystko inne milknie. Dopiero w tej głębokiej ciszy do uczniów dotarło, co może oznaczać dla nich obecność Jezusa.</a:t>
            </a:r>
          </a:p>
          <a:p>
            <a:pPr algn="just"/>
            <a:r>
              <a:rPr lang="pl-PL" sz="2800" dirty="0">
                <a:solidFill>
                  <a:schemeClr val="accent4">
                    <a:lumMod val="20000"/>
                    <a:lumOff val="80000"/>
                  </a:schemeClr>
                </a:solidFill>
                <a:latin typeface="Palatino Linotype" panose="02040502050505030304" pitchFamily="18" charset="0"/>
              </a:rPr>
              <a:t>Warto postarać się o taką ciszę wokół siebie, w której Bóg da znać o swojej obecności.</a:t>
            </a:r>
          </a:p>
        </p:txBody>
      </p:sp>
      <p:sp>
        <p:nvSpPr>
          <p:cNvPr id="6" name="pole tekstowe 5"/>
          <p:cNvSpPr txBox="1"/>
          <p:nvPr/>
        </p:nvSpPr>
        <p:spPr>
          <a:xfrm>
            <a:off x="8179491" y="5805248"/>
            <a:ext cx="3319396" cy="738664"/>
          </a:xfrm>
          <a:prstGeom prst="rect">
            <a:avLst/>
          </a:prstGeom>
          <a:noFill/>
        </p:spPr>
        <p:txBody>
          <a:bodyPr wrap="square" lIns="0" tIns="0" rIns="0" bIns="0" rtlCol="0" anchor="ctr" anchorCtr="1">
            <a:spAutoFit/>
          </a:bodyPr>
          <a:lstStyle/>
          <a:p>
            <a:pPr algn="r"/>
            <a:r>
              <a:rPr lang="pl-PL" sz="4800" b="1" cap="small" dirty="0" err="1">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Mk</a:t>
            </a:r>
            <a:r>
              <a:rPr lang="pl-PL" sz="4800" b="1" cap="small" dirty="0">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 4, 35-41</a:t>
            </a:r>
          </a:p>
        </p:txBody>
      </p:sp>
    </p:spTree>
    <p:extLst>
      <p:ext uri="{BB962C8B-B14F-4D97-AF65-F5344CB8AC3E}">
        <p14:creationId xmlns:p14="http://schemas.microsoft.com/office/powerpoint/2010/main" val="2420808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50936" y="366163"/>
            <a:ext cx="11553173" cy="1015663"/>
          </a:xfrm>
          <a:prstGeom prst="rect">
            <a:avLst/>
          </a:prstGeom>
          <a:noFill/>
        </p:spPr>
        <p:txBody>
          <a:bodyPr wrap="square" lIns="0" tIns="0" rIns="0" bIns="0" rtlCol="0" anchor="ctr" anchorCtr="1">
            <a:spAutoFit/>
          </a:bodyPr>
          <a:lstStyle/>
          <a:p>
            <a:r>
              <a:rPr lang="pl-PL" sz="6600" b="1" cap="small" spc="1200" dirty="0">
                <a:solidFill>
                  <a:schemeClr val="accent4">
                    <a:lumMod val="50000"/>
                  </a:schemeClr>
                </a:solidFill>
                <a:effectLst>
                  <a:outerShdw blurRad="101600" dist="63500" dir="18900000" algn="tl">
                    <a:srgbClr val="000000">
                      <a:alpha val="40000"/>
                    </a:srgbClr>
                  </a:outerShdw>
                </a:effectLst>
                <a:latin typeface="Palatino Linotype" panose="02040502050505030304" pitchFamily="18" charset="0"/>
              </a:rPr>
              <a:t>Spotkanie ze Słowem</a:t>
            </a:r>
          </a:p>
        </p:txBody>
      </p:sp>
      <p:sp>
        <p:nvSpPr>
          <p:cNvPr id="5" name="pole tekstowe 4"/>
          <p:cNvSpPr txBox="1"/>
          <p:nvPr/>
        </p:nvSpPr>
        <p:spPr>
          <a:xfrm>
            <a:off x="736350" y="1459489"/>
            <a:ext cx="10785091" cy="4247317"/>
          </a:xfrm>
          <a:prstGeom prst="rect">
            <a:avLst/>
          </a:prstGeom>
          <a:noFill/>
        </p:spPr>
        <p:txBody>
          <a:bodyPr wrap="square" lIns="0" tIns="0" rIns="0" bIns="0" rtlCol="0" anchor="ctr" anchorCtr="0">
            <a:spAutoFit/>
          </a:bodyPr>
          <a:lstStyle/>
          <a:p>
            <a:pPr algn="r"/>
            <a:r>
              <a:rPr lang="pl-PL" sz="2300" dirty="0">
                <a:solidFill>
                  <a:schemeClr val="accent4">
                    <a:lumMod val="20000"/>
                    <a:lumOff val="80000"/>
                  </a:schemeClr>
                </a:solidFill>
                <a:latin typeface="Palatino Linotype" panose="02040502050505030304" pitchFamily="18" charset="0"/>
              </a:rPr>
              <a:t>#5 „Kim On jest właściwie, że nawet wicher i jezioro są Mu posłuszne?”</a:t>
            </a:r>
          </a:p>
          <a:p>
            <a:pPr algn="just"/>
            <a:endParaRPr lang="pl-PL" sz="2300" dirty="0">
              <a:solidFill>
                <a:schemeClr val="accent4">
                  <a:lumMod val="20000"/>
                  <a:lumOff val="80000"/>
                </a:schemeClr>
              </a:solidFill>
              <a:latin typeface="Palatino Linotype" panose="02040502050505030304" pitchFamily="18" charset="0"/>
            </a:endParaRPr>
          </a:p>
          <a:p>
            <a:pPr algn="just"/>
            <a:r>
              <a:rPr lang="pl-PL" sz="2300" dirty="0">
                <a:solidFill>
                  <a:schemeClr val="accent4">
                    <a:lumMod val="20000"/>
                    <a:lumOff val="80000"/>
                  </a:schemeClr>
                </a:solidFill>
                <a:latin typeface="Palatino Linotype" panose="02040502050505030304" pitchFamily="18" charset="0"/>
              </a:rPr>
              <a:t>Bardzo charakterystyczne, że wiele cudów, w których biorą udział apostołowie, ma swoje miejsce na jeziorze.</a:t>
            </a:r>
          </a:p>
          <a:p>
            <a:pPr algn="just"/>
            <a:r>
              <a:rPr lang="pl-PL" sz="2300" dirty="0">
                <a:solidFill>
                  <a:schemeClr val="accent4">
                    <a:lumMod val="20000"/>
                    <a:lumOff val="80000"/>
                  </a:schemeClr>
                </a:solidFill>
                <a:latin typeface="Palatino Linotype" panose="02040502050505030304" pitchFamily="18" charset="0"/>
              </a:rPr>
              <a:t>To oni byli specjalistami od zachowania w takich okolicznościach. Relacje ewangelistów wskazują, że wielu z nich było rybakami.</a:t>
            </a:r>
          </a:p>
          <a:p>
            <a:pPr algn="just"/>
            <a:r>
              <a:rPr lang="pl-PL" sz="2300" dirty="0">
                <a:solidFill>
                  <a:schemeClr val="accent4">
                    <a:lumMod val="20000"/>
                    <a:lumOff val="80000"/>
                  </a:schemeClr>
                </a:solidFill>
                <a:latin typeface="Palatino Linotype" panose="02040502050505030304" pitchFamily="18" charset="0"/>
              </a:rPr>
              <a:t>Jezus wkracza nie tylko w codzienność uczniów, On wchodzi w ten jej obszar, od którego są specjalistami. Często nakazuje postąpić wbrew opinii ekspertów, gdy potrzeba cudu. Ale nie dlatego, że jest lepszym rybakiem od nich. Łowienie ryb to składnik większej rzeczywistości, od której Jezus jest ekspertem najwyższej próby.</a:t>
            </a:r>
          </a:p>
          <a:p>
            <a:pPr algn="just"/>
            <a:r>
              <a:rPr lang="pl-PL" sz="2300" dirty="0">
                <a:solidFill>
                  <a:schemeClr val="accent4">
                    <a:lumMod val="20000"/>
                    <a:lumOff val="80000"/>
                  </a:schemeClr>
                </a:solidFill>
                <a:latin typeface="Palatino Linotype" panose="02040502050505030304" pitchFamily="18" charset="0"/>
              </a:rPr>
              <a:t>Czy wierzę, że moją codziennością kieruje wyższa, Boża logika, która każe raz na jakiś czas zapomnieć o tej logice, do której się przyzwyczaiłem?</a:t>
            </a:r>
          </a:p>
        </p:txBody>
      </p:sp>
      <p:sp>
        <p:nvSpPr>
          <p:cNvPr id="6" name="pole tekstowe 5"/>
          <p:cNvSpPr txBox="1"/>
          <p:nvPr/>
        </p:nvSpPr>
        <p:spPr>
          <a:xfrm>
            <a:off x="8179491" y="5805248"/>
            <a:ext cx="3319396" cy="738664"/>
          </a:xfrm>
          <a:prstGeom prst="rect">
            <a:avLst/>
          </a:prstGeom>
          <a:noFill/>
        </p:spPr>
        <p:txBody>
          <a:bodyPr wrap="square" lIns="0" tIns="0" rIns="0" bIns="0" rtlCol="0" anchor="ctr" anchorCtr="1">
            <a:spAutoFit/>
          </a:bodyPr>
          <a:lstStyle/>
          <a:p>
            <a:pPr algn="r"/>
            <a:r>
              <a:rPr lang="pl-PL" sz="4800" b="1" cap="small" dirty="0" err="1">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Mk</a:t>
            </a:r>
            <a:r>
              <a:rPr lang="pl-PL" sz="4800" b="1" cap="small" dirty="0">
                <a:solidFill>
                  <a:schemeClr val="accent4">
                    <a:lumMod val="20000"/>
                    <a:lumOff val="80000"/>
                  </a:schemeClr>
                </a:solidFill>
                <a:effectLst>
                  <a:outerShdw blurRad="101600" dist="63500" dir="18900000" algn="tl">
                    <a:srgbClr val="000000">
                      <a:alpha val="40000"/>
                    </a:srgbClr>
                  </a:outerShdw>
                </a:effectLst>
                <a:latin typeface="Palatino Linotype" panose="02040502050505030304" pitchFamily="18" charset="0"/>
              </a:rPr>
              <a:t> 4, 35-41</a:t>
            </a:r>
          </a:p>
        </p:txBody>
      </p:sp>
    </p:spTree>
    <p:extLst>
      <p:ext uri="{BB962C8B-B14F-4D97-AF65-F5344CB8AC3E}">
        <p14:creationId xmlns:p14="http://schemas.microsoft.com/office/powerpoint/2010/main" val="137942310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640</TotalTime>
  <Words>766</Words>
  <Application>Microsoft Office PowerPoint</Application>
  <PresentationFormat>Panoramiczny</PresentationFormat>
  <Paragraphs>45</Paragraphs>
  <Slides>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6</vt:i4>
      </vt:variant>
    </vt:vector>
  </HeadingPairs>
  <TitlesOfParts>
    <vt:vector size="11" baseType="lpstr">
      <vt:lpstr>Arial</vt:lpstr>
      <vt:lpstr>Calibri</vt:lpstr>
      <vt:lpstr>Calibri Light</vt:lpstr>
      <vt:lpstr>Palatino Linotype</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Tomek</dc:creator>
  <cp:lastModifiedBy>Tomek</cp:lastModifiedBy>
  <cp:revision>20</cp:revision>
  <dcterms:created xsi:type="dcterms:W3CDTF">2017-02-03T13:43:57Z</dcterms:created>
  <dcterms:modified xsi:type="dcterms:W3CDTF">2017-03-12T16:19:06Z</dcterms:modified>
</cp:coreProperties>
</file>